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55"/>
  </p:notesMasterIdLst>
  <p:sldIdLst>
    <p:sldId id="256" r:id="rId2"/>
    <p:sldId id="257" r:id="rId3"/>
    <p:sldId id="307" r:id="rId4"/>
    <p:sldId id="341" r:id="rId5"/>
    <p:sldId id="308" r:id="rId6"/>
    <p:sldId id="309" r:id="rId7"/>
    <p:sldId id="310" r:id="rId8"/>
    <p:sldId id="311" r:id="rId9"/>
    <p:sldId id="312" r:id="rId10"/>
    <p:sldId id="313" r:id="rId11"/>
    <p:sldId id="314" r:id="rId12"/>
    <p:sldId id="315" r:id="rId13"/>
    <p:sldId id="316" r:id="rId14"/>
    <p:sldId id="352" r:id="rId15"/>
    <p:sldId id="342" r:id="rId16"/>
    <p:sldId id="259" r:id="rId17"/>
    <p:sldId id="260" r:id="rId18"/>
    <p:sldId id="261" r:id="rId19"/>
    <p:sldId id="262" r:id="rId20"/>
    <p:sldId id="354" r:id="rId21"/>
    <p:sldId id="355" r:id="rId22"/>
    <p:sldId id="356" r:id="rId23"/>
    <p:sldId id="344" r:id="rId24"/>
    <p:sldId id="346" r:id="rId25"/>
    <p:sldId id="317" r:id="rId26"/>
    <p:sldId id="329" r:id="rId27"/>
    <p:sldId id="330" r:id="rId28"/>
    <p:sldId id="332" r:id="rId29"/>
    <p:sldId id="333" r:id="rId30"/>
    <p:sldId id="334" r:id="rId31"/>
    <p:sldId id="347" r:id="rId32"/>
    <p:sldId id="276" r:id="rId33"/>
    <p:sldId id="278" r:id="rId34"/>
    <p:sldId id="348" r:id="rId35"/>
    <p:sldId id="280" r:id="rId36"/>
    <p:sldId id="282" r:id="rId37"/>
    <p:sldId id="349" r:id="rId38"/>
    <p:sldId id="350" r:id="rId39"/>
    <p:sldId id="284" r:id="rId40"/>
    <p:sldId id="351"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357" r:id="rId54"/>
  </p:sldIdLst>
  <p:sldSz cx="9144000" cy="5143500" type="screen16x9"/>
  <p:notesSz cx="6858000" cy="9144000"/>
  <p:embeddedFontLst>
    <p:embeddedFont>
      <p:font typeface="Arabic Typesetting" panose="03020402040406030203" pitchFamily="66" charset="-78"/>
      <p:regular r:id="rId56"/>
    </p:embeddedFont>
    <p:embeddedFont>
      <p:font typeface="Bodoni MT Black" panose="02070A03080606020203" pitchFamily="18" charset="0"/>
      <p:bold r:id="rId57"/>
      <p:boldItalic r:id="rId58"/>
    </p:embeddedFont>
    <p:embeddedFont>
      <p:font typeface="Consolas" panose="020B0609020204030204" pitchFamily="49" charset="0"/>
      <p:regular r:id="rId59"/>
      <p:bold r:id="rId60"/>
      <p:italic r:id="rId61"/>
      <p:boldItalic r:id="rId62"/>
    </p:embeddedFont>
    <p:embeddedFont>
      <p:font typeface="Forte" panose="03060902040502070203" pitchFamily="66" charset="0"/>
      <p:regular r:id="rId63"/>
    </p:embeddedFont>
    <p:embeddedFont>
      <p:font typeface="Open Sans" panose="020B0606030504020204" pitchFamily="34" charset="0"/>
      <p:regular r:id="rId64"/>
      <p:bold r:id="rId65"/>
      <p:italic r:id="rId66"/>
      <p:boldItalic r:id="rId67"/>
    </p:embeddedFont>
    <p:embeddedFont>
      <p:font typeface="Proxima Nova" panose="020B0604020202020204" charset="0"/>
      <p:regular r:id="rId68"/>
      <p:bold r:id="rId69"/>
      <p:italic r:id="rId70"/>
      <p:boldItalic r:id="rId71"/>
    </p:embeddedFont>
    <p:embeddedFont>
      <p:font typeface="Tw Cen MT" panose="020B0602020104020603" pitchFamily="34" charset="0"/>
      <p:regular r:id="rId72"/>
      <p:bold r:id="rId73"/>
      <p:italic r:id="rId74"/>
      <p:boldItalic r:id="rId75"/>
    </p:embeddedFont>
    <p:embeddedFont>
      <p:font typeface="Tw Cen MT Condensed" panose="020B0606020104020203" pitchFamily="34" charset="0"/>
      <p:regular r:id="rId76"/>
      <p:bold r:id="rId77"/>
    </p:embeddedFont>
    <p:embeddedFont>
      <p:font typeface="Wingdings 3" panose="05040102010807070707" pitchFamily="18" charset="2"/>
      <p:regular r:id="rId7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E2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12" autoAdjust="0"/>
    <p:restoredTop sz="94660"/>
  </p:normalViewPr>
  <p:slideViewPr>
    <p:cSldViewPr snapToGrid="0">
      <p:cViewPr>
        <p:scale>
          <a:sx n="82" d="100"/>
          <a:sy n="82" d="100"/>
        </p:scale>
        <p:origin x="918" y="13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font" Target="fonts/font13.fntdata"/><Relationship Id="rId76"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font" Target="fonts/font19.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6.fntdata"/><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ac667aa1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ac667aa1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ac667aa1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ac667aa1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ac667aa1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ac667aa1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8676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ac667aa1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ac667aa1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057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961ea5eb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961ea5eb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961ea5eb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961ea5eb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3937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961ea5eb1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961ea5eb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961ea5eb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961ea5eb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961ea5eb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961ea5eb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961ea5eb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961ea5eb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7db4c6d61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7db4c6d6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961ea5eb1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961ea5eb1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961ea5eb1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961ea5eb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961ea5eb1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961ea5eb1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961ea5eb1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961ea5eb1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9636abc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9636abc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9636abc6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9636abc6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9636abc6e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9636abc6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9636abc6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9636abc6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9636abc6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9636abc6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3962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7db4c6d6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7db4c6d6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382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7db4c6d6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7db4c6d6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7db4c6d61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7db4c6d61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7db4c6d61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7db4c6d61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e288a69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7e288a69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ac667aa1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ac667aa1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ac667aa1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ac667aa1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0" name="Rectangle 9"/>
          <p:cNvSpPr/>
          <p:nvPr/>
        </p:nvSpPr>
        <p:spPr>
          <a:xfrm>
            <a:off x="0" y="0"/>
            <a:ext cx="9144000" cy="3429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3720103"/>
            <a:ext cx="5829300" cy="1097280"/>
          </a:xfrm>
        </p:spPr>
        <p:txBody>
          <a:bodyPr anchor="ctr">
            <a:normAutofit/>
          </a:bodyPr>
          <a:lstStyle>
            <a:lvl1pPr algn="r">
              <a:defRPr sz="3750" spc="150" baseline="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6457950" y="3720103"/>
            <a:ext cx="2400300" cy="1097280"/>
          </a:xfrm>
        </p:spPr>
        <p:txBody>
          <a:bodyPr lIns="91440" rIns="91440" anchor="ctr">
            <a:normAutofit/>
          </a:bodyPr>
          <a:lstStyle>
            <a:lvl1pPr marL="0" indent="0" algn="l">
              <a:lnSpc>
                <a:spcPct val="100000"/>
              </a:lnSpc>
              <a:spcBef>
                <a:spcPts val="0"/>
              </a:spcBef>
              <a:buNone/>
              <a:defRPr sz="1350">
                <a:solidFill>
                  <a:schemeClr val="tx1">
                    <a:lumMod val="95000"/>
                    <a:lumOff val="5000"/>
                  </a:schemeClr>
                </a:solidFill>
              </a:defRPr>
            </a:lvl1pPr>
            <a:lvl2pPr marL="342900" indent="0" algn="ctr">
              <a:buNone/>
              <a:defRPr sz="1350"/>
            </a:lvl2pPr>
            <a:lvl3pPr marL="685800" indent="0" algn="ctr">
              <a:buNone/>
              <a:defRPr sz="1350"/>
            </a:lvl3pPr>
            <a:lvl4pPr marL="1028700" indent="0" algn="ctr">
              <a:buNone/>
              <a:defRPr sz="1350"/>
            </a:lvl4pPr>
            <a:lvl5pPr marL="1371600" indent="0" algn="ctr">
              <a:buNone/>
              <a:defRPr sz="1350"/>
            </a:lvl5pPr>
            <a:lvl6pPr marL="1714500" indent="0" algn="ctr">
              <a:buNone/>
              <a:defRPr sz="1350"/>
            </a:lvl6pPr>
            <a:lvl7pPr marL="2057400" indent="0" algn="ctr">
              <a:buNone/>
              <a:defRPr sz="1350"/>
            </a:lvl7pPr>
            <a:lvl8pPr marL="2400300" indent="0" algn="ctr">
              <a:buNone/>
              <a:defRPr sz="1350"/>
            </a:lvl8pPr>
            <a:lvl9pPr marL="2743200" indent="0" algn="ctr">
              <a:buNone/>
              <a:defRPr sz="135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pPr/>
              <a:t>11/15/2022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pPr marL="0" lvl="0" indent="0" algn="r" rtl="0">
                <a:spcBef>
                  <a:spcPts val="0"/>
                </a:spcBef>
                <a:spcAft>
                  <a:spcPts val="0"/>
                </a:spcAft>
                <a:buNone/>
              </a:pPr>
              <a:t>‹Nº›</a:t>
            </a:fld>
            <a:endParaRPr lang="es-ES"/>
          </a:p>
        </p:txBody>
      </p:sp>
      <p:cxnSp>
        <p:nvCxnSpPr>
          <p:cNvPr id="8" name="Straight Connector 7"/>
          <p:cNvCxnSpPr/>
          <p:nvPr/>
        </p:nvCxnSpPr>
        <p:spPr>
          <a:xfrm flipV="1">
            <a:off x="6290132" y="3948080"/>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11627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pPr/>
              <a:t>11/15/2022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pPr marL="0" lvl="0" indent="0" algn="r" rtl="0">
                <a:spcBef>
                  <a:spcPts val="0"/>
                </a:spcBef>
                <a:spcAft>
                  <a:spcPts val="0"/>
                </a:spcAft>
                <a:buNone/>
              </a:pPr>
              <a:t>‹Nº›</a:t>
            </a:fld>
            <a:endParaRPr lang="es-ES"/>
          </a:p>
        </p:txBody>
      </p:sp>
    </p:spTree>
    <p:extLst>
      <p:ext uri="{BB962C8B-B14F-4D97-AF65-F5344CB8AC3E}">
        <p14:creationId xmlns:p14="http://schemas.microsoft.com/office/powerpoint/2010/main" val="54788353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571500"/>
            <a:ext cx="1971675" cy="4057650"/>
          </a:xfrm>
        </p:spPr>
        <p:txBody>
          <a:bodyPr vert="eaVert" lIns="45720" tIns="91440" rIns="45720" bIns="9144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42951" y="571500"/>
            <a:ext cx="5686425" cy="40576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pPr/>
              <a:t>11/15/2022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pPr marL="0" lvl="0" indent="0" algn="r" rtl="0">
                <a:spcBef>
                  <a:spcPts val="0"/>
                </a:spcBef>
                <a:spcAft>
                  <a:spcPts val="0"/>
                </a:spcAft>
                <a:buNone/>
              </a:pPr>
              <a:t>‹Nº›</a:t>
            </a:fld>
            <a:endParaRPr lang="es-ES"/>
          </a:p>
        </p:txBody>
      </p:sp>
      <p:cxnSp>
        <p:nvCxnSpPr>
          <p:cNvPr id="7" name="Straight Connector 6"/>
          <p:cNvCxnSpPr/>
          <p:nvPr/>
        </p:nvCxnSpPr>
        <p:spPr>
          <a:xfrm rot="5400000" flipV="1">
            <a:off x="7543800" y="44447"/>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420471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extLst>
      <p:ext uri="{BB962C8B-B14F-4D97-AF65-F5344CB8AC3E}">
        <p14:creationId xmlns:p14="http://schemas.microsoft.com/office/powerpoint/2010/main" val="42750435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extLst>
      <p:ext uri="{BB962C8B-B14F-4D97-AF65-F5344CB8AC3E}">
        <p14:creationId xmlns:p14="http://schemas.microsoft.com/office/powerpoint/2010/main" val="341006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pPr/>
              <a:t>11/15/2022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pPr marL="0" lvl="0" indent="0" algn="r" rtl="0">
                <a:spcBef>
                  <a:spcPts val="0"/>
                </a:spcBef>
                <a:spcAft>
                  <a:spcPts val="0"/>
                </a:spcAft>
                <a:buNone/>
              </a:pPr>
              <a:t>‹Nº›</a:t>
            </a:fld>
            <a:endParaRPr lang="es-ES"/>
          </a:p>
        </p:txBody>
      </p:sp>
    </p:spTree>
    <p:extLst>
      <p:ext uri="{BB962C8B-B14F-4D97-AF65-F5344CB8AC3E}">
        <p14:creationId xmlns:p14="http://schemas.microsoft.com/office/powerpoint/2010/main" val="394513776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9" name="Rectangle 8"/>
          <p:cNvSpPr/>
          <p:nvPr/>
        </p:nvSpPr>
        <p:spPr>
          <a:xfrm>
            <a:off x="0" y="0"/>
            <a:ext cx="9144000" cy="3429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3720103"/>
            <a:ext cx="5829300" cy="1097280"/>
          </a:xfrm>
        </p:spPr>
        <p:txBody>
          <a:bodyPr anchor="ctr">
            <a:normAutofit/>
          </a:bodyPr>
          <a:lstStyle>
            <a:lvl1pPr algn="r">
              <a:defRPr sz="3750" b="0" spc="150" baseline="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457950" y="3720103"/>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A61015F-7CC6-4D0A-9D87-873EA4C304CC}" type="datetimeFigureOut">
              <a:rPr lang="en-US" dirty="0"/>
              <a:pPr/>
              <a:t>11/15/2022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pPr marL="0" lvl="0" indent="0" algn="r" rtl="0">
                <a:spcBef>
                  <a:spcPts val="0"/>
                </a:spcBef>
                <a:spcAft>
                  <a:spcPts val="0"/>
                </a:spcAft>
                <a:buNone/>
              </a:pPr>
              <a:t>‹Nº›</a:t>
            </a:fld>
            <a:endParaRPr lang="es-ES"/>
          </a:p>
        </p:txBody>
      </p:sp>
      <p:cxnSp>
        <p:nvCxnSpPr>
          <p:cNvPr id="8" name="Straight Connector 7"/>
          <p:cNvCxnSpPr/>
          <p:nvPr/>
        </p:nvCxnSpPr>
        <p:spPr>
          <a:xfrm flipV="1">
            <a:off x="6290132" y="3948080"/>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52563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768096" y="438912"/>
            <a:ext cx="7290054" cy="112471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768095" y="1714500"/>
            <a:ext cx="3566160" cy="301752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491990" y="1714500"/>
            <a:ext cx="3566160" cy="301752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pPr/>
              <a:t>11/15/2022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pPr marL="0" lvl="0" indent="0" algn="r" rtl="0">
                <a:spcBef>
                  <a:spcPts val="0"/>
                </a:spcBef>
                <a:spcAft>
                  <a:spcPts val="0"/>
                </a:spcAft>
                <a:buNone/>
              </a:pPr>
              <a:t>‹Nº›</a:t>
            </a:fld>
            <a:endParaRPr lang="es-ES"/>
          </a:p>
        </p:txBody>
      </p:sp>
    </p:spTree>
    <p:extLst>
      <p:ext uri="{BB962C8B-B14F-4D97-AF65-F5344CB8AC3E}">
        <p14:creationId xmlns:p14="http://schemas.microsoft.com/office/powerpoint/2010/main" val="400552801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768096" y="1634727"/>
            <a:ext cx="3566160" cy="617220"/>
          </a:xfrm>
        </p:spPr>
        <p:txBody>
          <a:bodyPr lIns="137160" rIns="137160" anchor="ctr">
            <a:normAutofit/>
          </a:bodyPr>
          <a:lstStyle>
            <a:lvl1pPr marL="0" indent="0">
              <a:spcBef>
                <a:spcPts val="0"/>
              </a:spcBef>
              <a:spcAft>
                <a:spcPts val="0"/>
              </a:spcAft>
              <a:buNone/>
              <a:defRPr sz="1725" b="0" cap="none"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Content Placeholder 3"/>
          <p:cNvSpPr>
            <a:spLocks noGrp="1"/>
          </p:cNvSpPr>
          <p:nvPr>
            <p:ph sz="half" idx="2"/>
          </p:nvPr>
        </p:nvSpPr>
        <p:spPr>
          <a:xfrm>
            <a:off x="768096" y="2225841"/>
            <a:ext cx="3566160" cy="250617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493166" y="1634727"/>
            <a:ext cx="3566160" cy="617220"/>
          </a:xfrm>
        </p:spPr>
        <p:txBody>
          <a:bodyPr lIns="137160" rIns="137160" anchor="ctr">
            <a:normAutofit/>
          </a:bodyPr>
          <a:lstStyle>
            <a:lvl1pPr marL="0" indent="0">
              <a:spcBef>
                <a:spcPts val="0"/>
              </a:spcBef>
              <a:spcAft>
                <a:spcPts val="0"/>
              </a:spcAft>
              <a:buNone/>
              <a:defRPr lang="en-US" sz="1725" b="0" kern="1200" cap="none" baseline="0" dirty="0">
                <a:solidFill>
                  <a:schemeClr val="accent1"/>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350"/>
              </a:spcBef>
              <a:buNone/>
            </a:pPr>
            <a:r>
              <a:rPr lang="es-ES"/>
              <a:t>Haga clic para modificar los estilos de texto del patrón</a:t>
            </a:r>
          </a:p>
        </p:txBody>
      </p:sp>
      <p:sp>
        <p:nvSpPr>
          <p:cNvPr id="6" name="Content Placeholder 5"/>
          <p:cNvSpPr>
            <a:spLocks noGrp="1"/>
          </p:cNvSpPr>
          <p:nvPr>
            <p:ph sz="quarter" idx="4"/>
          </p:nvPr>
        </p:nvSpPr>
        <p:spPr>
          <a:xfrm>
            <a:off x="4493166" y="2225841"/>
            <a:ext cx="3566160" cy="250617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pPr/>
              <a:t>11/15/2022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pPr marL="0" lvl="0" indent="0" algn="r" rtl="0">
                <a:spcBef>
                  <a:spcPts val="0"/>
                </a:spcBef>
                <a:spcAft>
                  <a:spcPts val="0"/>
                </a:spcAft>
                <a:buNone/>
              </a:pPr>
              <a:t>‹Nº›</a:t>
            </a:fld>
            <a:endParaRPr lang="es-ES"/>
          </a:p>
        </p:txBody>
      </p:sp>
    </p:spTree>
    <p:extLst>
      <p:ext uri="{BB962C8B-B14F-4D97-AF65-F5344CB8AC3E}">
        <p14:creationId xmlns:p14="http://schemas.microsoft.com/office/powerpoint/2010/main" val="409741610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pPr/>
              <a:t>11/15/2022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pPr marL="0" lvl="0" indent="0" algn="r" rtl="0">
                <a:spcBef>
                  <a:spcPts val="0"/>
                </a:spcBef>
                <a:spcAft>
                  <a:spcPts val="0"/>
                </a:spcAft>
                <a:buNone/>
              </a:pPr>
              <a:t>‹Nº›</a:t>
            </a:fld>
            <a:endParaRPr lang="es-ES"/>
          </a:p>
        </p:txBody>
      </p:sp>
    </p:spTree>
    <p:extLst>
      <p:ext uri="{BB962C8B-B14F-4D97-AF65-F5344CB8AC3E}">
        <p14:creationId xmlns:p14="http://schemas.microsoft.com/office/powerpoint/2010/main" val="178854618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pPr/>
              <a:t>11/15/2022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pPr marL="0" lvl="0" indent="0" algn="r" rtl="0">
                <a:spcBef>
                  <a:spcPts val="0"/>
                </a:spcBef>
                <a:spcAft>
                  <a:spcPts val="0"/>
                </a:spcAft>
                <a:buNone/>
              </a:pPr>
              <a:t>‹Nº›</a:t>
            </a:fld>
            <a:endParaRPr lang="es-ES"/>
          </a:p>
        </p:txBody>
      </p:sp>
    </p:spTree>
    <p:extLst>
      <p:ext uri="{BB962C8B-B14F-4D97-AF65-F5344CB8AC3E}">
        <p14:creationId xmlns:p14="http://schemas.microsoft.com/office/powerpoint/2010/main" val="203905118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Title 7"/>
          <p:cNvSpPr>
            <a:spLocks noGrp="1"/>
          </p:cNvSpPr>
          <p:nvPr>
            <p:ph type="title"/>
          </p:nvPr>
        </p:nvSpPr>
        <p:spPr>
          <a:xfrm>
            <a:off x="768096" y="353632"/>
            <a:ext cx="3291840" cy="1303020"/>
          </a:xfrm>
        </p:spPr>
        <p:txBody>
          <a:bodyPr>
            <a:noAutofit/>
          </a:bodyPr>
          <a:lstStyle>
            <a:lvl1pPr>
              <a:lnSpc>
                <a:spcPct val="80000"/>
              </a:lnSpc>
              <a:defRPr sz="3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286250" y="617220"/>
            <a:ext cx="4258818" cy="3888486"/>
          </a:xfrm>
        </p:spPr>
        <p:txBody>
          <a:bodyPr/>
          <a:lstStyle>
            <a:lvl1pPr>
              <a:defRPr sz="1800"/>
            </a:lvl1pPr>
            <a:lvl2pPr>
              <a:defRPr sz="1500"/>
            </a:lvl2pPr>
            <a:lvl3pPr>
              <a:defRPr sz="12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68096" y="1693129"/>
            <a:ext cx="3291840" cy="2821721"/>
          </a:xfrm>
        </p:spPr>
        <p:txBody>
          <a:bodyPr lIns="91440" rIns="91440">
            <a:normAutofit/>
          </a:bodyPr>
          <a:lstStyle>
            <a:lvl1pPr marL="0" indent="0">
              <a:lnSpc>
                <a:spcPct val="108000"/>
              </a:lnSpc>
              <a:spcBef>
                <a:spcPts val="450"/>
              </a:spcBef>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5C68B11-C5A8-448C-8CE9-B1A273C79CFC}" type="datetimeFigureOut">
              <a:rPr lang="en-US" dirty="0"/>
              <a:pPr/>
              <a:t>11/15/2022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pPr marL="0" lvl="0" indent="0" algn="r" rtl="0">
                <a:spcBef>
                  <a:spcPts val="0"/>
                </a:spcBef>
                <a:spcAft>
                  <a:spcPts val="0"/>
                </a:spcAft>
                <a:buNone/>
              </a:pPr>
              <a:t>‹Nº›</a:t>
            </a:fld>
            <a:endParaRPr lang="es-ES"/>
          </a:p>
        </p:txBody>
      </p:sp>
    </p:spTree>
    <p:extLst>
      <p:ext uri="{BB962C8B-B14F-4D97-AF65-F5344CB8AC3E}">
        <p14:creationId xmlns:p14="http://schemas.microsoft.com/office/powerpoint/2010/main" val="156656318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342900" y="3720104"/>
            <a:ext cx="5829300" cy="1097280"/>
          </a:xfrm>
        </p:spPr>
        <p:txBody>
          <a:bodyPr anchor="ctr">
            <a:normAutofit/>
          </a:bodyPr>
          <a:lstStyle>
            <a:lvl1pPr algn="r">
              <a:defRPr sz="3750" spc="15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1"/>
            <a:ext cx="9141714" cy="3429000"/>
          </a:xfrm>
          <a:solidFill>
            <a:schemeClr val="accent1">
              <a:lumMod val="60000"/>
              <a:lumOff val="40000"/>
            </a:schemeClr>
          </a:solidFill>
        </p:spPr>
        <p:txBody>
          <a:bodyPr lIns="457200" tIns="365760" rIns="45720" bIns="4572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457950" y="3720104"/>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7616CA0-919D-4A49-9C8A-62FDFB3A5183}" type="datetimeFigureOut">
              <a:rPr lang="en-US" dirty="0"/>
              <a:pPr/>
              <a:t>11/15/2022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pPr marL="0" lvl="0" indent="0" algn="r" rtl="0">
                <a:spcBef>
                  <a:spcPts val="0"/>
                </a:spcBef>
                <a:spcAft>
                  <a:spcPts val="0"/>
                </a:spcAft>
                <a:buNone/>
              </a:pPr>
              <a:t>‹Nº›</a:t>
            </a:fld>
            <a:endParaRPr lang="es-ES"/>
          </a:p>
        </p:txBody>
      </p:sp>
      <p:cxnSp>
        <p:nvCxnSpPr>
          <p:cNvPr id="8" name="Straight Connector 7"/>
          <p:cNvCxnSpPr/>
          <p:nvPr/>
        </p:nvCxnSpPr>
        <p:spPr>
          <a:xfrm flipV="1">
            <a:off x="6290132" y="3948080"/>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49345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438912"/>
            <a:ext cx="7290054" cy="112471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768096" y="1714500"/>
            <a:ext cx="7290055" cy="3017520"/>
          </a:xfrm>
          <a:prstGeom prst="rect">
            <a:avLst/>
          </a:prstGeom>
        </p:spPr>
        <p:txBody>
          <a:bodyPr vert="horz" lIns="45720" tIns="45720" rIns="4572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8097" y="4853028"/>
            <a:ext cx="1615607"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fld id="{90298CD5-6C1E-4009-B41F-6DF62E31D3BE}" type="datetimeFigureOut">
              <a:rPr lang="en-US" dirty="0"/>
              <a:pPr/>
              <a:t>11/15/2022</a:t>
            </a:fld>
            <a:endParaRPr lang="en-US" dirty="0"/>
          </a:p>
        </p:txBody>
      </p:sp>
      <p:sp>
        <p:nvSpPr>
          <p:cNvPr id="5" name="Footer Placeholder 4"/>
          <p:cNvSpPr>
            <a:spLocks noGrp="1"/>
          </p:cNvSpPr>
          <p:nvPr>
            <p:ph type="ftr" sz="quarter" idx="3"/>
          </p:nvPr>
        </p:nvSpPr>
        <p:spPr>
          <a:xfrm>
            <a:off x="3632200" y="4853028"/>
            <a:ext cx="4426094" cy="205740"/>
          </a:xfrm>
          <a:prstGeom prst="rect">
            <a:avLst/>
          </a:prstGeom>
        </p:spPr>
        <p:txBody>
          <a:bodyPr vert="horz" lIns="91440" tIns="45720" rIns="91440" bIns="45720" rtlCol="0" anchor="ctr"/>
          <a:lstStyle>
            <a:lvl1pPr algn="r">
              <a:defRPr sz="75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8128000" y="4853028"/>
            <a:ext cx="730250"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pPr marL="0" lvl="0" indent="0" algn="r" rtl="0">
              <a:spcBef>
                <a:spcPts val="0"/>
              </a:spcBef>
              <a:spcAft>
                <a:spcPts val="0"/>
              </a:spcAft>
              <a:buNone/>
            </a:pPr>
            <a:fld id="{00000000-1234-1234-1234-123412341234}" type="slidenum">
              <a:rPr lang="es-ES" smtClean="0"/>
              <a:pPr marL="0" lvl="0" indent="0" algn="r" rtl="0">
                <a:spcBef>
                  <a:spcPts val="0"/>
                </a:spcBef>
                <a:spcAft>
                  <a:spcPts val="0"/>
                </a:spcAft>
                <a:buNone/>
              </a:pPr>
              <a:t>‹Nº›</a:t>
            </a:fld>
            <a:endParaRPr lang="es-ES"/>
          </a:p>
        </p:txBody>
      </p:sp>
      <p:cxnSp>
        <p:nvCxnSpPr>
          <p:cNvPr id="7" name="Straight Connector 6"/>
          <p:cNvCxnSpPr/>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7058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l" defTabSz="685800" rtl="0" eaLnBrk="1" latinLnBrk="0" hangingPunct="1">
        <a:lnSpc>
          <a:spcPct val="80000"/>
        </a:lnSpc>
        <a:spcBef>
          <a:spcPct val="0"/>
        </a:spcBef>
        <a:buNone/>
        <a:defRPr sz="3750" kern="1200" cap="all" spc="75" baseline="0">
          <a:solidFill>
            <a:schemeClr val="tx1">
              <a:lumMod val="95000"/>
              <a:lumOff val="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Tw Cen MT" panose="020B0602020104020603" pitchFamily="34" charset="0"/>
        <a:buChar char=" "/>
        <a:defRPr sz="1650" kern="1200">
          <a:solidFill>
            <a:schemeClr val="tx1"/>
          </a:solidFill>
          <a:latin typeface="+mn-lt"/>
          <a:ea typeface="+mn-ea"/>
          <a:cs typeface="+mn-cs"/>
        </a:defRPr>
      </a:lvl1pPr>
      <a:lvl2pPr marL="19888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350" kern="1200">
          <a:solidFill>
            <a:schemeClr val="tx1"/>
          </a:solidFill>
          <a:latin typeface="+mn-lt"/>
          <a:ea typeface="+mn-ea"/>
          <a:cs typeface="+mn-cs"/>
        </a:defRPr>
      </a:lvl2pPr>
      <a:lvl3pPr marL="3360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3pPr>
      <a:lvl4pPr marL="44577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4pPr>
      <a:lvl5pPr marL="58293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6pPr>
      <a:lvl7pPr marL="795528"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7pPr>
      <a:lvl8pPr marL="912114"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8pPr>
      <a:lvl9pPr marL="10218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hyperlink" Target="https://dev.mysql.com/doc/refman/8.0/en/create-table.html"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hyperlink" Target="https://dev.mysql.com/doc/refman/8.0/en/alter-table.html"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Ud 05. diseño físico de bases de datos relacionales</a:t>
            </a:r>
            <a:endParaRPr dirty="0"/>
          </a:p>
        </p:txBody>
      </p:sp>
      <p:sp>
        <p:nvSpPr>
          <p:cNvPr id="57" name="Google Shape;57;p13"/>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s-ES" sz="2800" dirty="0">
              <a:latin typeface="Forte" panose="03060902040502070203" pitchFamily="66" charset="0"/>
            </a:endParaRPr>
          </a:p>
          <a:p>
            <a:pPr marL="0" lvl="0" indent="0" algn="ctr" rtl="0">
              <a:spcBef>
                <a:spcPts val="0"/>
              </a:spcBef>
              <a:spcAft>
                <a:spcPts val="0"/>
              </a:spcAft>
              <a:buNone/>
            </a:pPr>
            <a:r>
              <a:rPr lang="es-ES" sz="2800" dirty="0">
                <a:latin typeface="Forte" panose="03060902040502070203" pitchFamily="66" charset="0"/>
              </a:rPr>
              <a:t>DAM</a:t>
            </a:r>
            <a:r>
              <a:rPr lang="es" sz="2800" dirty="0">
                <a:latin typeface="Forte" panose="03060902040502070203" pitchFamily="66" charset="0"/>
              </a:rPr>
              <a:t> 1</a:t>
            </a:r>
            <a:endParaRPr sz="2800" dirty="0">
              <a:latin typeface="Forte" panose="03060902040502070203" pitchFamily="66"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E15AE0A-089F-4C65-9E49-14742A2080E9}"/>
              </a:ext>
            </a:extLst>
          </p:cNvPr>
          <p:cNvSpPr>
            <a:spLocks noGrp="1"/>
          </p:cNvSpPr>
          <p:nvPr>
            <p:ph type="title"/>
          </p:nvPr>
        </p:nvSpPr>
        <p:spPr>
          <a:xfrm>
            <a:off x="160029" y="124035"/>
            <a:ext cx="8520600" cy="992383"/>
          </a:xfrm>
        </p:spPr>
        <p:txBody>
          <a:bodyPr>
            <a:normAutofit fontScale="90000"/>
          </a:bodyPr>
          <a:lstStyle/>
          <a:p>
            <a:r>
              <a:rPr lang="es-ES" dirty="0">
                <a:latin typeface="Bodoni MT Black" panose="02070A03080606020203" pitchFamily="18" charset="0"/>
              </a:rPr>
              <a:t>2. Tipos de sentencias SQL. </a:t>
            </a:r>
            <a:br>
              <a:rPr lang="es-ES" dirty="0">
                <a:latin typeface="Bodoni MT Black" panose="02070A03080606020203" pitchFamily="18" charset="0"/>
              </a:rPr>
            </a:br>
            <a:r>
              <a:rPr lang="es-ES" dirty="0">
                <a:latin typeface="Bodoni MT Black" panose="02070A03080606020203" pitchFamily="18" charset="0"/>
              </a:rPr>
              <a:t>	</a:t>
            </a:r>
            <a:r>
              <a:rPr lang="es-ES" sz="2000" dirty="0">
                <a:latin typeface="Bodoni MT Black" panose="02070A03080606020203" pitchFamily="18" charset="0"/>
              </a:rPr>
              <a:t>Componentes sintácticos de una sentencia</a:t>
            </a:r>
          </a:p>
        </p:txBody>
      </p:sp>
      <p:sp>
        <p:nvSpPr>
          <p:cNvPr id="3" name="Marcador de texto 2">
            <a:extLst>
              <a:ext uri="{FF2B5EF4-FFF2-40B4-BE49-F238E27FC236}">
                <a16:creationId xmlns:a16="http://schemas.microsoft.com/office/drawing/2014/main" id="{2D12B7A6-E23C-4838-B162-0C387D3BB5A8}"/>
              </a:ext>
            </a:extLst>
          </p:cNvPr>
          <p:cNvSpPr>
            <a:spLocks noGrp="1"/>
          </p:cNvSpPr>
          <p:nvPr>
            <p:ph type="body" idx="1"/>
          </p:nvPr>
        </p:nvSpPr>
        <p:spPr>
          <a:xfrm>
            <a:off x="3506470" y="1087880"/>
            <a:ext cx="5347637" cy="3922298"/>
          </a:xfrm>
        </p:spPr>
        <p:txBody>
          <a:bodyPr>
            <a:noAutofit/>
          </a:bodyPr>
          <a:lstStyle/>
          <a:p>
            <a:pPr marL="114300" indent="0" algn="just">
              <a:buNone/>
            </a:pPr>
            <a:r>
              <a:rPr lang="es-ES" sz="2000" dirty="0"/>
              <a:t>Casi todas las sentencias SQL tienen una forma básica. </a:t>
            </a:r>
          </a:p>
          <a:p>
            <a:pPr marL="114300" indent="0" algn="just">
              <a:buNone/>
            </a:pPr>
            <a:r>
              <a:rPr lang="es-ES" sz="2000" dirty="0"/>
              <a:t>Todas comienzan con un </a:t>
            </a:r>
            <a:r>
              <a:rPr lang="es-ES" sz="2000" b="1" dirty="0"/>
              <a:t>verbo</a:t>
            </a:r>
            <a:r>
              <a:rPr lang="es-ES" sz="2000" dirty="0"/>
              <a:t>, que es una </a:t>
            </a:r>
            <a:r>
              <a:rPr lang="es-ES" sz="2000" b="1" dirty="0"/>
              <a:t>palabra clave </a:t>
            </a:r>
            <a:r>
              <a:rPr lang="es-ES" sz="2000" dirty="0"/>
              <a:t>que describe lo que hace la sentencia (por ejemplo SELECT, INSERT, UPDATE, CREATE).</a:t>
            </a:r>
          </a:p>
          <a:p>
            <a:pPr marL="114300" indent="0" algn="just">
              <a:buNone/>
            </a:pPr>
            <a:r>
              <a:rPr lang="es-ES" sz="2000" dirty="0"/>
              <a:t> A continuación, le siguen una o más </a:t>
            </a:r>
            <a:r>
              <a:rPr lang="es-ES" sz="2000" b="1" dirty="0"/>
              <a:t>cláusulas</a:t>
            </a:r>
            <a:r>
              <a:rPr lang="es-ES" sz="2000" dirty="0"/>
              <a:t> que especifican los datos con los que opera la sentencia. Estas también comienzan con una palabra clave como WHERE o FROM. Algunas son opcionales y otras obligatorias. Muchas contienen nombres de tablas o de columnas, palabras reservadas, constantes o expresiones adicionales</a:t>
            </a:r>
          </a:p>
        </p:txBody>
      </p:sp>
      <p:pic>
        <p:nvPicPr>
          <p:cNvPr id="2" name="Imagen 1">
            <a:extLst>
              <a:ext uri="{FF2B5EF4-FFF2-40B4-BE49-F238E27FC236}">
                <a16:creationId xmlns:a16="http://schemas.microsoft.com/office/drawing/2014/main" id="{AD93CD7D-4D30-4AFF-98C4-BEF5071525B9}"/>
              </a:ext>
            </a:extLst>
          </p:cNvPr>
          <p:cNvPicPr>
            <a:picLocks noChangeAspect="1"/>
          </p:cNvPicPr>
          <p:nvPr/>
        </p:nvPicPr>
        <p:blipFill>
          <a:blip r:embed="rId2"/>
          <a:stretch>
            <a:fillRect/>
          </a:stretch>
        </p:blipFill>
        <p:spPr>
          <a:xfrm>
            <a:off x="160029" y="1758728"/>
            <a:ext cx="3346441" cy="2163570"/>
          </a:xfrm>
          <a:prstGeom prst="rect">
            <a:avLst/>
          </a:prstGeom>
        </p:spPr>
      </p:pic>
    </p:spTree>
    <p:extLst>
      <p:ext uri="{BB962C8B-B14F-4D97-AF65-F5344CB8AC3E}">
        <p14:creationId xmlns:p14="http://schemas.microsoft.com/office/powerpoint/2010/main" val="3994325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D12B7A6-E23C-4838-B162-0C387D3BB5A8}"/>
              </a:ext>
            </a:extLst>
          </p:cNvPr>
          <p:cNvSpPr>
            <a:spLocks noGrp="1"/>
          </p:cNvSpPr>
          <p:nvPr>
            <p:ph type="body" idx="1"/>
          </p:nvPr>
        </p:nvSpPr>
        <p:spPr>
          <a:xfrm>
            <a:off x="513719" y="1041366"/>
            <a:ext cx="7825563" cy="3795825"/>
          </a:xfrm>
        </p:spPr>
        <p:txBody>
          <a:bodyPr>
            <a:normAutofit lnSpcReduction="10000"/>
          </a:bodyPr>
          <a:lstStyle/>
          <a:p>
            <a:pPr marL="114300" indent="0" algn="just">
              <a:lnSpc>
                <a:spcPct val="100000"/>
              </a:lnSpc>
              <a:buNone/>
            </a:pPr>
            <a:r>
              <a:rPr lang="es-ES" dirty="0"/>
              <a:t>Para procesar una sentencia SQL el sistema gestor de base de datos recorre una serie de pasos:</a:t>
            </a:r>
          </a:p>
          <a:p>
            <a:pPr marL="114300" indent="0" algn="just">
              <a:lnSpc>
                <a:spcPct val="100000"/>
              </a:lnSpc>
              <a:buNone/>
            </a:pPr>
            <a:endParaRPr lang="es-ES" sz="1600" b="1" dirty="0"/>
          </a:p>
          <a:p>
            <a:pPr algn="just">
              <a:lnSpc>
                <a:spcPct val="100000"/>
              </a:lnSpc>
              <a:buAutoNum type="arabicPeriod"/>
            </a:pPr>
            <a:r>
              <a:rPr lang="es-ES" sz="1600" b="1" i="1" dirty="0"/>
              <a:t>Analiza la sentencia</a:t>
            </a:r>
            <a:r>
              <a:rPr lang="es-ES" sz="1600" i="1" dirty="0"/>
              <a:t>. </a:t>
            </a:r>
            <a:r>
              <a:rPr lang="es-ES" sz="1600" dirty="0"/>
              <a:t>Comprueba que está sintácticamente bien escrita.</a:t>
            </a:r>
          </a:p>
          <a:p>
            <a:pPr marL="114300" indent="0" algn="just">
              <a:lnSpc>
                <a:spcPct val="100000"/>
              </a:lnSpc>
              <a:buNone/>
            </a:pPr>
            <a:endParaRPr lang="es-ES" sz="1600" dirty="0"/>
          </a:p>
          <a:p>
            <a:pPr marL="114300" indent="0" algn="just">
              <a:lnSpc>
                <a:spcPct val="100000"/>
              </a:lnSpc>
              <a:buNone/>
            </a:pPr>
            <a:r>
              <a:rPr lang="es-ES" sz="1600" dirty="0"/>
              <a:t>2. </a:t>
            </a:r>
            <a:r>
              <a:rPr lang="es-ES" sz="1600" b="1" i="1" dirty="0"/>
              <a:t>Valida la sentencia</a:t>
            </a:r>
            <a:r>
              <a:rPr lang="es-ES" sz="1600" i="1" dirty="0"/>
              <a:t>. </a:t>
            </a:r>
            <a:r>
              <a:rPr lang="es-ES" sz="1600" dirty="0"/>
              <a:t>Comprueba la sentencia semánticamente. Es decir,  comprueba si las tablas y las columnas referenciadas en la sentencia existen, si el usuario tiene privilegios para realizar esa operación sobre la tabla, etcétera.</a:t>
            </a:r>
          </a:p>
          <a:p>
            <a:pPr marL="114300" indent="0" algn="just">
              <a:lnSpc>
                <a:spcPct val="100000"/>
              </a:lnSpc>
              <a:buNone/>
            </a:pPr>
            <a:endParaRPr lang="es-ES" sz="1600" dirty="0"/>
          </a:p>
          <a:p>
            <a:pPr marL="114300" indent="0" algn="just">
              <a:lnSpc>
                <a:spcPct val="100000"/>
              </a:lnSpc>
              <a:buNone/>
            </a:pPr>
            <a:r>
              <a:rPr lang="es-ES" sz="1600" dirty="0"/>
              <a:t>3. </a:t>
            </a:r>
            <a:r>
              <a:rPr lang="es-ES" sz="1600" b="1" i="1" dirty="0"/>
              <a:t>Optimiza la sentencia</a:t>
            </a:r>
            <a:r>
              <a:rPr lang="es-ES" sz="1600" i="1" dirty="0"/>
              <a:t>. </a:t>
            </a:r>
            <a:r>
              <a:rPr lang="es-ES" sz="1600" dirty="0"/>
              <a:t>El sistema gestor de base de datos explora la forma de llevar a cabo la ejecución de la sentencia.</a:t>
            </a:r>
          </a:p>
          <a:p>
            <a:pPr marL="114300" indent="0" algn="just">
              <a:lnSpc>
                <a:spcPct val="100000"/>
              </a:lnSpc>
              <a:buNone/>
            </a:pPr>
            <a:endParaRPr lang="es-ES" sz="1600" dirty="0"/>
          </a:p>
          <a:p>
            <a:pPr marL="114300" indent="0" algn="just">
              <a:lnSpc>
                <a:spcPct val="100000"/>
              </a:lnSpc>
              <a:buNone/>
            </a:pPr>
            <a:r>
              <a:rPr lang="es-ES" sz="1600" dirty="0"/>
              <a:t>4. </a:t>
            </a:r>
            <a:r>
              <a:rPr lang="es-ES" sz="1600" b="1" i="1" dirty="0"/>
              <a:t>Genera un plan de aplicación para la sentencia</a:t>
            </a:r>
            <a:r>
              <a:rPr lang="es-ES" sz="1600" i="1" dirty="0"/>
              <a:t>. </a:t>
            </a:r>
            <a:r>
              <a:rPr lang="es-ES" sz="1600" dirty="0"/>
              <a:t>Se genera código ejecutable.</a:t>
            </a:r>
          </a:p>
          <a:p>
            <a:pPr marL="114300" indent="0" algn="just">
              <a:lnSpc>
                <a:spcPct val="100000"/>
              </a:lnSpc>
              <a:buNone/>
            </a:pPr>
            <a:endParaRPr lang="es-ES" sz="1600" dirty="0"/>
          </a:p>
          <a:p>
            <a:pPr marL="114300" indent="0" algn="just">
              <a:lnSpc>
                <a:spcPct val="100000"/>
              </a:lnSpc>
              <a:buNone/>
            </a:pPr>
            <a:r>
              <a:rPr lang="es-ES" sz="1600" dirty="0"/>
              <a:t>5. </a:t>
            </a:r>
            <a:r>
              <a:rPr lang="es-ES" sz="1600" b="1" i="1" dirty="0"/>
              <a:t>Ejecuta el plan de aplicación</a:t>
            </a:r>
            <a:r>
              <a:rPr lang="es-ES" sz="1600" dirty="0"/>
              <a:t>. </a:t>
            </a:r>
          </a:p>
        </p:txBody>
      </p:sp>
      <p:sp>
        <p:nvSpPr>
          <p:cNvPr id="5" name="Título 1">
            <a:extLst>
              <a:ext uri="{FF2B5EF4-FFF2-40B4-BE49-F238E27FC236}">
                <a16:creationId xmlns:a16="http://schemas.microsoft.com/office/drawing/2014/main" id="{4AD97433-223C-4CB9-A2A6-F6D56D4A6985}"/>
              </a:ext>
            </a:extLst>
          </p:cNvPr>
          <p:cNvSpPr txBox="1">
            <a:spLocks/>
          </p:cNvSpPr>
          <p:nvPr/>
        </p:nvSpPr>
        <p:spPr>
          <a:xfrm>
            <a:off x="166201" y="102771"/>
            <a:ext cx="8520600" cy="65214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9pPr>
          </a:lstStyle>
          <a:p>
            <a:r>
              <a:rPr lang="es-ES" dirty="0">
                <a:latin typeface="Bodoni MT Black" panose="02070A03080606020203" pitchFamily="18" charset="0"/>
              </a:rPr>
              <a:t>2. Tipos de sentencias SQL. </a:t>
            </a:r>
            <a:r>
              <a:rPr lang="es-ES" sz="2000" dirty="0">
                <a:latin typeface="Bodoni MT Black" panose="02070A03080606020203" pitchFamily="18" charset="0"/>
              </a:rPr>
              <a:t>Cómo procesa el SGBD una sentencia.</a:t>
            </a:r>
          </a:p>
        </p:txBody>
      </p:sp>
    </p:spTree>
    <p:extLst>
      <p:ext uri="{BB962C8B-B14F-4D97-AF65-F5344CB8AC3E}">
        <p14:creationId xmlns:p14="http://schemas.microsoft.com/office/powerpoint/2010/main" val="1372434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D12B7A6-E23C-4838-B162-0C387D3BB5A8}"/>
              </a:ext>
            </a:extLst>
          </p:cNvPr>
          <p:cNvSpPr>
            <a:spLocks noGrp="1"/>
          </p:cNvSpPr>
          <p:nvPr>
            <p:ph type="body" idx="1"/>
          </p:nvPr>
        </p:nvSpPr>
        <p:spPr>
          <a:xfrm>
            <a:off x="446566" y="836971"/>
            <a:ext cx="2832857" cy="3795825"/>
          </a:xfrm>
        </p:spPr>
        <p:txBody>
          <a:bodyPr>
            <a:normAutofit/>
          </a:bodyPr>
          <a:lstStyle/>
          <a:p>
            <a:pPr marL="114300" indent="0">
              <a:buNone/>
            </a:pPr>
            <a:r>
              <a:rPr lang="es-ES" sz="2000" dirty="0"/>
              <a:t>Cuando se crea una tabla instrucción </a:t>
            </a:r>
            <a:r>
              <a:rPr lang="es-ES" sz="2000" dirty="0">
                <a:solidFill>
                  <a:srgbClr val="FF0000"/>
                </a:solidFill>
              </a:rPr>
              <a:t>CREATE TABLE </a:t>
            </a:r>
            <a:r>
              <a:rPr lang="es-ES" sz="2000" dirty="0"/>
              <a:t>se debe especificar el </a:t>
            </a:r>
            <a:r>
              <a:rPr lang="es-ES" sz="2000" b="1" dirty="0">
                <a:solidFill>
                  <a:srgbClr val="FF0000"/>
                </a:solidFill>
              </a:rPr>
              <a:t>tipo de dato</a:t>
            </a:r>
            <a:r>
              <a:rPr lang="es-ES" sz="2000" b="1" dirty="0"/>
              <a:t> </a:t>
            </a:r>
            <a:r>
              <a:rPr lang="es-ES" sz="2000" dirty="0"/>
              <a:t>para cada una de sus columnas, estos tipos de datos definen el </a:t>
            </a:r>
            <a:r>
              <a:rPr lang="es-ES" sz="2000" b="1" dirty="0"/>
              <a:t>dominio de valores que cada columna puede contener</a:t>
            </a:r>
            <a:endParaRPr lang="es-ES" sz="2000" dirty="0"/>
          </a:p>
        </p:txBody>
      </p:sp>
      <p:sp>
        <p:nvSpPr>
          <p:cNvPr id="5" name="Título 1">
            <a:extLst>
              <a:ext uri="{FF2B5EF4-FFF2-40B4-BE49-F238E27FC236}">
                <a16:creationId xmlns:a16="http://schemas.microsoft.com/office/drawing/2014/main" id="{4AD97433-223C-4CB9-A2A6-F6D56D4A6985}"/>
              </a:ext>
            </a:extLst>
          </p:cNvPr>
          <p:cNvSpPr txBox="1">
            <a:spLocks/>
          </p:cNvSpPr>
          <p:nvPr/>
        </p:nvSpPr>
        <p:spPr>
          <a:xfrm>
            <a:off x="166201" y="102771"/>
            <a:ext cx="8520600" cy="65214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9pPr>
          </a:lstStyle>
          <a:p>
            <a:r>
              <a:rPr lang="es-ES" dirty="0">
                <a:latin typeface="Bodoni MT Black" panose="02070A03080606020203" pitchFamily="18" charset="0"/>
              </a:rPr>
              <a:t>3. Tipos de datos</a:t>
            </a:r>
            <a:endParaRPr lang="es-ES" sz="2000" dirty="0">
              <a:latin typeface="Bodoni MT Black" panose="02070A03080606020203" pitchFamily="18" charset="0"/>
            </a:endParaRPr>
          </a:p>
        </p:txBody>
      </p:sp>
      <p:pic>
        <p:nvPicPr>
          <p:cNvPr id="6" name="Imagen 5">
            <a:extLst>
              <a:ext uri="{FF2B5EF4-FFF2-40B4-BE49-F238E27FC236}">
                <a16:creationId xmlns:a16="http://schemas.microsoft.com/office/drawing/2014/main" id="{AEAD4C84-EE22-4D38-911A-AB3E7617FCDD}"/>
              </a:ext>
            </a:extLst>
          </p:cNvPr>
          <p:cNvPicPr>
            <a:picLocks noChangeAspect="1"/>
          </p:cNvPicPr>
          <p:nvPr/>
        </p:nvPicPr>
        <p:blipFill>
          <a:blip r:embed="rId2"/>
          <a:stretch>
            <a:fillRect/>
          </a:stretch>
        </p:blipFill>
        <p:spPr>
          <a:xfrm>
            <a:off x="4158149" y="0"/>
            <a:ext cx="4819650" cy="4162425"/>
          </a:xfrm>
          <a:prstGeom prst="rect">
            <a:avLst/>
          </a:prstGeom>
        </p:spPr>
      </p:pic>
      <p:pic>
        <p:nvPicPr>
          <p:cNvPr id="7" name="Imagen 6">
            <a:extLst>
              <a:ext uri="{FF2B5EF4-FFF2-40B4-BE49-F238E27FC236}">
                <a16:creationId xmlns:a16="http://schemas.microsoft.com/office/drawing/2014/main" id="{88DBAADB-82E1-4B74-97D1-4744B195CA94}"/>
              </a:ext>
            </a:extLst>
          </p:cNvPr>
          <p:cNvPicPr>
            <a:picLocks noChangeAspect="1"/>
          </p:cNvPicPr>
          <p:nvPr/>
        </p:nvPicPr>
        <p:blipFill rotWithShape="1">
          <a:blip r:embed="rId3"/>
          <a:srcRect l="18396" t="75250" r="19382" b="11092"/>
          <a:stretch/>
        </p:blipFill>
        <p:spPr>
          <a:xfrm>
            <a:off x="4184420" y="4162425"/>
            <a:ext cx="4793380" cy="606424"/>
          </a:xfrm>
          <a:prstGeom prst="rect">
            <a:avLst/>
          </a:prstGeom>
        </p:spPr>
      </p:pic>
    </p:spTree>
    <p:extLst>
      <p:ext uri="{BB962C8B-B14F-4D97-AF65-F5344CB8AC3E}">
        <p14:creationId xmlns:p14="http://schemas.microsoft.com/office/powerpoint/2010/main" val="3502249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9739A9F-20FD-4004-AEC5-872D110A15AA}"/>
              </a:ext>
            </a:extLst>
          </p:cNvPr>
          <p:cNvPicPr>
            <a:picLocks noChangeAspect="1"/>
          </p:cNvPicPr>
          <p:nvPr/>
        </p:nvPicPr>
        <p:blipFill rotWithShape="1">
          <a:blip r:embed="rId2"/>
          <a:srcRect l="17901" t="16006" r="18025" b="18338"/>
          <a:stretch/>
        </p:blipFill>
        <p:spPr>
          <a:xfrm>
            <a:off x="1478844" y="897068"/>
            <a:ext cx="5813777" cy="3349363"/>
          </a:xfrm>
          <a:prstGeom prst="rect">
            <a:avLst/>
          </a:prstGeom>
        </p:spPr>
      </p:pic>
    </p:spTree>
    <p:extLst>
      <p:ext uri="{BB962C8B-B14F-4D97-AF65-F5344CB8AC3E}">
        <p14:creationId xmlns:p14="http://schemas.microsoft.com/office/powerpoint/2010/main" val="1504157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27DA5E6-A723-4785-B378-680FA6994828}"/>
              </a:ext>
            </a:extLst>
          </p:cNvPr>
          <p:cNvPicPr>
            <a:picLocks noChangeAspect="1"/>
          </p:cNvPicPr>
          <p:nvPr/>
        </p:nvPicPr>
        <p:blipFill>
          <a:blip r:embed="rId2"/>
          <a:stretch>
            <a:fillRect/>
          </a:stretch>
        </p:blipFill>
        <p:spPr>
          <a:xfrm>
            <a:off x="11289" y="0"/>
            <a:ext cx="4678306" cy="3747911"/>
          </a:xfrm>
          <a:prstGeom prst="rect">
            <a:avLst/>
          </a:prstGeom>
          <a:ln>
            <a:solidFill>
              <a:schemeClr val="accent1">
                <a:lumMod val="75000"/>
              </a:schemeClr>
            </a:solidFill>
          </a:ln>
        </p:spPr>
      </p:pic>
      <p:pic>
        <p:nvPicPr>
          <p:cNvPr id="5" name="Imagen 4">
            <a:extLst>
              <a:ext uri="{FF2B5EF4-FFF2-40B4-BE49-F238E27FC236}">
                <a16:creationId xmlns:a16="http://schemas.microsoft.com/office/drawing/2014/main" id="{E12E76B0-D8B6-4980-9DB5-1B0F8E72BA61}"/>
              </a:ext>
            </a:extLst>
          </p:cNvPr>
          <p:cNvPicPr>
            <a:picLocks noChangeAspect="1"/>
          </p:cNvPicPr>
          <p:nvPr/>
        </p:nvPicPr>
        <p:blipFill>
          <a:blip r:embed="rId3"/>
          <a:stretch>
            <a:fillRect/>
          </a:stretch>
        </p:blipFill>
        <p:spPr>
          <a:xfrm>
            <a:off x="4003586" y="2616906"/>
            <a:ext cx="4505004" cy="2381956"/>
          </a:xfrm>
          <a:prstGeom prst="rect">
            <a:avLst/>
          </a:prstGeom>
          <a:solidFill>
            <a:schemeClr val="accent1">
              <a:lumMod val="40000"/>
              <a:lumOff val="60000"/>
            </a:schemeClr>
          </a:solidFill>
          <a:ln>
            <a:solidFill>
              <a:schemeClr val="accent1">
                <a:lumMod val="60000"/>
                <a:lumOff val="40000"/>
              </a:schemeClr>
            </a:solidFill>
          </a:ln>
        </p:spPr>
      </p:pic>
    </p:spTree>
    <p:extLst>
      <p:ext uri="{BB962C8B-B14F-4D97-AF65-F5344CB8AC3E}">
        <p14:creationId xmlns:p14="http://schemas.microsoft.com/office/powerpoint/2010/main" val="1009304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4AD97433-223C-4CB9-A2A6-F6D56D4A6985}"/>
              </a:ext>
            </a:extLst>
          </p:cNvPr>
          <p:cNvSpPr txBox="1">
            <a:spLocks/>
          </p:cNvSpPr>
          <p:nvPr/>
        </p:nvSpPr>
        <p:spPr>
          <a:xfrm>
            <a:off x="166201" y="102771"/>
            <a:ext cx="8520600" cy="65214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9pPr>
          </a:lstStyle>
          <a:p>
            <a:r>
              <a:rPr lang="es-ES" dirty="0">
                <a:latin typeface="Bodoni MT Black" panose="02070A03080606020203" pitchFamily="18" charset="0"/>
              </a:rPr>
              <a:t>3. Tipos de datos</a:t>
            </a:r>
            <a:endParaRPr lang="es-ES" sz="2000" dirty="0">
              <a:latin typeface="Bodoni MT Black" panose="02070A03080606020203" pitchFamily="18" charset="0"/>
            </a:endParaRPr>
          </a:p>
        </p:txBody>
      </p:sp>
      <p:pic>
        <p:nvPicPr>
          <p:cNvPr id="4" name="Imagen 3">
            <a:extLst>
              <a:ext uri="{FF2B5EF4-FFF2-40B4-BE49-F238E27FC236}">
                <a16:creationId xmlns:a16="http://schemas.microsoft.com/office/drawing/2014/main" id="{ECB97EE3-D050-4D31-A584-756732CCA615}"/>
              </a:ext>
            </a:extLst>
          </p:cNvPr>
          <p:cNvPicPr>
            <a:picLocks noChangeAspect="1"/>
          </p:cNvPicPr>
          <p:nvPr/>
        </p:nvPicPr>
        <p:blipFill rotWithShape="1">
          <a:blip r:embed="rId2"/>
          <a:srcRect b="17942"/>
          <a:stretch/>
        </p:blipFill>
        <p:spPr>
          <a:xfrm>
            <a:off x="1460721" y="1524705"/>
            <a:ext cx="4928834" cy="3227918"/>
          </a:xfrm>
          <a:prstGeom prst="rect">
            <a:avLst/>
          </a:prstGeom>
        </p:spPr>
      </p:pic>
      <p:sp>
        <p:nvSpPr>
          <p:cNvPr id="6" name="CuadroTexto 5">
            <a:extLst>
              <a:ext uri="{FF2B5EF4-FFF2-40B4-BE49-F238E27FC236}">
                <a16:creationId xmlns:a16="http://schemas.microsoft.com/office/drawing/2014/main" id="{3EE7D22D-8FD0-4C3C-8781-CEBEBAEAF950}"/>
              </a:ext>
            </a:extLst>
          </p:cNvPr>
          <p:cNvSpPr txBox="1"/>
          <p:nvPr/>
        </p:nvSpPr>
        <p:spPr>
          <a:xfrm>
            <a:off x="541867" y="818233"/>
            <a:ext cx="7270132" cy="369332"/>
          </a:xfrm>
          <a:prstGeom prst="rect">
            <a:avLst/>
          </a:prstGeom>
          <a:noFill/>
        </p:spPr>
        <p:txBody>
          <a:bodyPr wrap="none" rtlCol="0">
            <a:spAutoFit/>
          </a:bodyPr>
          <a:lstStyle/>
          <a:p>
            <a:r>
              <a:rPr lang="es-ES" dirty="0"/>
              <a:t>Los tipos de datos que más vamos a utilizar en los ejercicios son los siguientes:</a:t>
            </a:r>
          </a:p>
        </p:txBody>
      </p:sp>
    </p:spTree>
    <p:extLst>
      <p:ext uri="{BB962C8B-B14F-4D97-AF65-F5344CB8AC3E}">
        <p14:creationId xmlns:p14="http://schemas.microsoft.com/office/powerpoint/2010/main" val="1893572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prstGeom prst="rect">
            <a:avLst/>
          </a:prstGeom>
        </p:spPr>
        <p:txBody>
          <a:bodyPr spcFirstLastPara="1" wrap="square" lIns="91425" tIns="91425" rIns="91425" bIns="91425" anchor="t" anchorCtr="0">
            <a:noAutofit/>
          </a:bodyPr>
          <a:lstStyle/>
          <a:p>
            <a:pPr marL="38100" lvl="0" algn="l" rtl="0">
              <a:spcBef>
                <a:spcPts val="0"/>
              </a:spcBef>
              <a:spcAft>
                <a:spcPts val="0"/>
              </a:spcAft>
              <a:buSzPts val="3000"/>
            </a:pPr>
            <a:r>
              <a:rPr lang="es" sz="3000" cap="none" dirty="0">
                <a:solidFill>
                  <a:schemeClr val="accent3"/>
                </a:solidFill>
                <a:latin typeface="Bodoni MT Black" panose="02070A03080606020203" pitchFamily="18" charset="0"/>
                <a:sym typeface="Alfa Slab One"/>
              </a:rPr>
              <a:t>4. </a:t>
            </a:r>
            <a:r>
              <a:rPr lang="es-ES" sz="3000" cap="none" dirty="0">
                <a:solidFill>
                  <a:schemeClr val="accent3"/>
                </a:solidFill>
                <a:latin typeface="Bodoni MT Black" panose="02070A03080606020203" pitchFamily="18" charset="0"/>
                <a:sym typeface="Alfa Slab One"/>
              </a:rPr>
              <a:t>L</a:t>
            </a:r>
            <a:r>
              <a:rPr lang="es" sz="3000" cap="none" dirty="0">
                <a:solidFill>
                  <a:schemeClr val="accent3"/>
                </a:solidFill>
                <a:latin typeface="Bodoni MT Black" panose="02070A03080606020203" pitchFamily="18" charset="0"/>
                <a:sym typeface="Alfa Slab One"/>
              </a:rPr>
              <a:t>enguaje de definición de datos</a:t>
            </a:r>
            <a:endParaRPr sz="3000" cap="none" dirty="0">
              <a:solidFill>
                <a:schemeClr val="accent3"/>
              </a:solidFill>
              <a:latin typeface="Bodoni MT Black" panose="02070A03080606020203" pitchFamily="18" charset="0"/>
              <a:sym typeface="Alfa Slab One"/>
            </a:endParaRPr>
          </a:p>
        </p:txBody>
      </p:sp>
      <p:sp>
        <p:nvSpPr>
          <p:cNvPr id="74" name="Google Shape;74;p16"/>
          <p:cNvSpPr txBox="1">
            <a:spLocks noGrp="1"/>
          </p:cNvSpPr>
          <p:nvPr>
            <p:ph type="body" idx="1"/>
          </p:nvPr>
        </p:nvSpPr>
        <p:spPr>
          <a:xfrm>
            <a:off x="435877" y="1186341"/>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En informática cuando se quiere utilizar un lenguaje de programación se necesita una</a:t>
            </a:r>
            <a:r>
              <a:rPr lang="es" b="1" dirty="0"/>
              <a:t> sintaxis </a:t>
            </a:r>
            <a:r>
              <a:rPr lang="es" dirty="0"/>
              <a:t>para definir cómo construir sentencias en ese lenguaje. Para expresar la sintaxis se utiliza una </a:t>
            </a:r>
            <a:r>
              <a:rPr lang="es" b="1" dirty="0"/>
              <a:t>notación</a:t>
            </a:r>
            <a:r>
              <a:rPr lang="es" dirty="0"/>
              <a:t>. Esta notación está compuesta por componentes </a:t>
            </a:r>
            <a:r>
              <a:rPr lang="es" b="1" dirty="0"/>
              <a:t>léxicos o tokens.</a:t>
            </a:r>
            <a:endParaRPr b="1" dirty="0"/>
          </a:p>
          <a:p>
            <a:pPr marL="0" lvl="0" indent="0" algn="l" rtl="0">
              <a:spcBef>
                <a:spcPts val="1600"/>
              </a:spcBef>
              <a:spcAft>
                <a:spcPts val="1600"/>
              </a:spcAft>
              <a:buNone/>
            </a:pPr>
            <a:r>
              <a:rPr lang="es" dirty="0"/>
              <a:t>Los tokens pueden ser palabras clave del lenguaje, definiciones de otros elementos sintácticos más básicos, expresiones, variables, etc.</a:t>
            </a:r>
            <a:endParaRPr dirty="0"/>
          </a:p>
        </p:txBody>
      </p:sp>
      <p:pic>
        <p:nvPicPr>
          <p:cNvPr id="75" name="Google Shape;75;p16"/>
          <p:cNvPicPr preferRelativeResize="0"/>
          <p:nvPr/>
        </p:nvPicPr>
        <p:blipFill>
          <a:blip r:embed="rId3">
            <a:alphaModFix/>
          </a:blip>
          <a:stretch>
            <a:fillRect/>
          </a:stretch>
        </p:blipFill>
        <p:spPr>
          <a:xfrm>
            <a:off x="6665125" y="3284323"/>
            <a:ext cx="2478875" cy="1859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79"/>
        <p:cNvGrpSpPr/>
        <p:nvPr/>
      </p:nvGrpSpPr>
      <p:grpSpPr>
        <a:xfrm>
          <a:off x="0" y="0"/>
          <a:ext cx="0" cy="0"/>
          <a:chOff x="0" y="0"/>
          <a:chExt cx="0" cy="0"/>
        </a:xfrm>
      </p:grpSpPr>
      <p:sp>
        <p:nvSpPr>
          <p:cNvPr id="81" name="Google Shape;81;p1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dirty="0"/>
              <a:t>La notación que utilizaremos es la siguiente:</a:t>
            </a:r>
            <a:endParaRPr sz="1600" dirty="0"/>
          </a:p>
          <a:p>
            <a:pPr marL="457200" lvl="0" indent="-342900" algn="l" rtl="0">
              <a:spcBef>
                <a:spcPts val="1600"/>
              </a:spcBef>
              <a:spcAft>
                <a:spcPts val="0"/>
              </a:spcAft>
              <a:buSzPts val="1800"/>
              <a:buChar char="●"/>
            </a:pPr>
            <a:r>
              <a:rPr lang="es" sz="1600" dirty="0"/>
              <a:t>Palabras en </a:t>
            </a:r>
            <a:r>
              <a:rPr lang="es" sz="1600" u="sng" dirty="0"/>
              <a:t>mayúsculas:</a:t>
            </a:r>
            <a:r>
              <a:rPr lang="es" sz="1600" dirty="0"/>
              <a:t> </a:t>
            </a:r>
            <a:r>
              <a:rPr lang="es" sz="1600" b="1" dirty="0"/>
              <a:t>SELECT, DROP, CREATE </a:t>
            </a:r>
            <a:r>
              <a:rPr lang="es" sz="1600" dirty="0"/>
              <a:t>son </a:t>
            </a:r>
            <a:r>
              <a:rPr lang="es" sz="1600" u="sng" dirty="0"/>
              <a:t>palabras reservadas</a:t>
            </a:r>
            <a:r>
              <a:rPr lang="es" sz="1600" dirty="0"/>
              <a:t>, esto quiere decir que no pueden utilizarse para nombrar objetos de la base de datos porque tienen una misión específica.</a:t>
            </a:r>
            <a:endParaRPr sz="1600" dirty="0"/>
          </a:p>
          <a:p>
            <a:pPr marL="457200" lvl="0" indent="-342900" algn="l" rtl="0">
              <a:spcBef>
                <a:spcPts val="0"/>
              </a:spcBef>
              <a:spcAft>
                <a:spcPts val="0"/>
              </a:spcAft>
              <a:buSzPts val="1800"/>
              <a:buChar char="●"/>
            </a:pPr>
            <a:r>
              <a:rPr lang="es" sz="1600" dirty="0"/>
              <a:t>Palabras en </a:t>
            </a:r>
            <a:r>
              <a:rPr lang="es" sz="1600" u="sng" dirty="0"/>
              <a:t>minúsculas: </a:t>
            </a:r>
            <a:r>
              <a:rPr lang="es" sz="1600" dirty="0"/>
              <a:t>se utilizan para realizar </a:t>
            </a:r>
            <a:r>
              <a:rPr lang="es" sz="1600" u="sng" dirty="0"/>
              <a:t>descripciones</a:t>
            </a:r>
            <a:r>
              <a:rPr lang="es" sz="1600" dirty="0"/>
              <a:t> de sintaxis más en </a:t>
            </a:r>
            <a:r>
              <a:rPr lang="es" sz="1600" u="sng" dirty="0"/>
              <a:t>detalle.</a:t>
            </a:r>
            <a:r>
              <a:rPr lang="es" sz="1600" dirty="0"/>
              <a:t> </a:t>
            </a:r>
            <a:r>
              <a:rPr lang="es-ES" sz="1600" dirty="0"/>
              <a:t>Ej. </a:t>
            </a:r>
            <a:r>
              <a:rPr lang="es-ES" sz="1600" i="1" dirty="0" err="1"/>
              <a:t>especificación_de_filtro</a:t>
            </a:r>
            <a:endParaRPr sz="1600" i="1" u="sng" dirty="0"/>
          </a:p>
          <a:p>
            <a:pPr marL="457200" lvl="0" indent="-342900" algn="l" rtl="0">
              <a:spcBef>
                <a:spcPts val="0"/>
              </a:spcBef>
              <a:spcAft>
                <a:spcPts val="0"/>
              </a:spcAft>
              <a:buSzPts val="1800"/>
              <a:buChar char="●"/>
            </a:pPr>
            <a:r>
              <a:rPr lang="es" sz="1600" u="sng" dirty="0"/>
              <a:t>Corchetes</a:t>
            </a:r>
            <a:r>
              <a:rPr lang="es" sz="1600" dirty="0"/>
              <a:t>: indican opcionalidad, podremos incorporarlo a la sentencia o no.                   </a:t>
            </a:r>
            <a:r>
              <a:rPr lang="es-ES" sz="1600" dirty="0"/>
              <a:t>Ej. CREATE [TEMPORARY] TABLE</a:t>
            </a:r>
            <a:endParaRPr sz="1600" dirty="0"/>
          </a:p>
          <a:p>
            <a:pPr marL="457200" lvl="0" indent="-342900" algn="l" rtl="0">
              <a:spcBef>
                <a:spcPts val="0"/>
              </a:spcBef>
              <a:spcAft>
                <a:spcPts val="0"/>
              </a:spcAft>
              <a:buSzPts val="1800"/>
              <a:buChar char="●"/>
            </a:pPr>
            <a:r>
              <a:rPr lang="es" sz="1600" u="sng" dirty="0"/>
              <a:t>Llaves</a:t>
            </a:r>
            <a:r>
              <a:rPr lang="es" sz="1600" dirty="0"/>
              <a:t>: son alternativas obligatorias. Se debe elegir entre los elementos que estén dentro de las llaves separados por “/” </a:t>
            </a:r>
            <a:r>
              <a:rPr lang="es-ES" sz="1600" dirty="0"/>
              <a:t>Ej. CREATE {DATABASE/SCHEMA} </a:t>
            </a:r>
            <a:r>
              <a:rPr lang="es-ES" sz="1600" dirty="0" err="1"/>
              <a:t>nombre_db</a:t>
            </a:r>
            <a:endParaRPr sz="1600" dirty="0"/>
          </a:p>
          <a:p>
            <a:pPr marL="457200" lvl="0" indent="-342900" algn="l" rtl="0">
              <a:spcBef>
                <a:spcPts val="0"/>
              </a:spcBef>
              <a:spcAft>
                <a:spcPts val="0"/>
              </a:spcAft>
              <a:buSzPts val="1800"/>
              <a:buChar char="●"/>
            </a:pPr>
            <a:r>
              <a:rPr lang="es" sz="1600" u="sng" dirty="0"/>
              <a:t>Puntos suspensivos</a:t>
            </a:r>
            <a:r>
              <a:rPr lang="es" sz="1600" dirty="0"/>
              <a:t>: significa repetición. </a:t>
            </a:r>
            <a:r>
              <a:rPr lang="es-ES" sz="1600" dirty="0"/>
              <a:t>SELECT columna [, columna] … </a:t>
            </a:r>
            <a:r>
              <a:rPr lang="es-ES" sz="1600" dirty="0" err="1"/>
              <a:t>from</a:t>
            </a:r>
            <a:r>
              <a:rPr lang="es-ES" sz="1600" dirty="0"/>
              <a:t> tabla.</a:t>
            </a:r>
            <a:endParaRPr sz="1600" dirty="0"/>
          </a:p>
        </p:txBody>
      </p:sp>
      <p:sp>
        <p:nvSpPr>
          <p:cNvPr id="6" name="Google Shape;73;p16">
            <a:extLst>
              <a:ext uri="{FF2B5EF4-FFF2-40B4-BE49-F238E27FC236}">
                <a16:creationId xmlns:a16="http://schemas.microsoft.com/office/drawing/2014/main" id="{68A31CC0-61DF-48D3-A2FB-6E32F78ECF68}"/>
              </a:ext>
            </a:extLst>
          </p:cNvPr>
          <p:cNvSpPr txBox="1">
            <a:spLocks/>
          </p:cNvSpPr>
          <p:nvPr/>
        </p:nvSpPr>
        <p:spPr>
          <a:xfrm>
            <a:off x="464100" y="597425"/>
            <a:ext cx="8520600" cy="5727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80000"/>
              </a:lnSpc>
              <a:spcBef>
                <a:spcPts val="0"/>
              </a:spcBef>
              <a:spcAft>
                <a:spcPts val="0"/>
              </a:spcAft>
              <a:buSzPts val="3000"/>
              <a:buNone/>
              <a:defRPr sz="3750" kern="1200" cap="all" spc="75" baseline="0">
                <a:solidFill>
                  <a:schemeClr val="tx1">
                    <a:lumMod val="95000"/>
                    <a:lumOff val="5000"/>
                  </a:schemeClr>
                </a:soli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pPr marL="38100"/>
            <a:r>
              <a:rPr lang="es-ES" sz="3000" cap="none">
                <a:solidFill>
                  <a:schemeClr val="accent3"/>
                </a:solidFill>
                <a:latin typeface="Bodoni MT Black" panose="02070A03080606020203" pitchFamily="18" charset="0"/>
                <a:sym typeface="Alfa Slab One"/>
              </a:rPr>
              <a:t>4. Lenguaje de definición de datos</a:t>
            </a:r>
            <a:endParaRPr lang="es-ES" sz="3000" cap="none" dirty="0">
              <a:solidFill>
                <a:schemeClr val="accent3"/>
              </a:solidFill>
              <a:latin typeface="Bodoni MT Black" panose="02070A03080606020203" pitchFamily="18" charset="0"/>
              <a:sym typeface="Alfa Slab On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85"/>
        <p:cNvGrpSpPr/>
        <p:nvPr/>
      </p:nvGrpSpPr>
      <p:grpSpPr>
        <a:xfrm>
          <a:off x="0" y="0"/>
          <a:ext cx="0" cy="0"/>
          <a:chOff x="0" y="0"/>
          <a:chExt cx="0" cy="0"/>
        </a:xfrm>
      </p:grpSpPr>
      <p:sp>
        <p:nvSpPr>
          <p:cNvPr id="87" name="Google Shape;87;p18"/>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El sublenguaje que permite la definición de datos es el DDL (Data Definition Language). Las funciones de este sublenguaje son:</a:t>
            </a:r>
            <a:endParaRPr/>
          </a:p>
          <a:p>
            <a:pPr marL="457200" lvl="0" indent="-342900" algn="l" rtl="0">
              <a:spcBef>
                <a:spcPts val="1600"/>
              </a:spcBef>
              <a:spcAft>
                <a:spcPts val="0"/>
              </a:spcAft>
              <a:buSzPts val="1800"/>
              <a:buChar char="●"/>
            </a:pPr>
            <a:r>
              <a:rPr lang="es"/>
              <a:t>Crear tablas, índices y otros objetos de la base de datos (como vistas, sinónimos, etc.)</a:t>
            </a:r>
            <a:endParaRPr/>
          </a:p>
          <a:p>
            <a:pPr marL="457200" lvl="0" indent="-342900" algn="l" rtl="0">
              <a:spcBef>
                <a:spcPts val="0"/>
              </a:spcBef>
              <a:spcAft>
                <a:spcPts val="0"/>
              </a:spcAft>
              <a:buSzPts val="1800"/>
              <a:buChar char="●"/>
            </a:pPr>
            <a:r>
              <a:rPr lang="es"/>
              <a:t>Definir las estructuras físicas donde se almacenarán los objetos de las bases de datos (espacios de tablas (tablespaces), ficheros de datos (datafiles), etc.)</a:t>
            </a:r>
            <a:endParaRPr/>
          </a:p>
        </p:txBody>
      </p:sp>
      <p:sp>
        <p:nvSpPr>
          <p:cNvPr id="6" name="Google Shape;73;p16">
            <a:extLst>
              <a:ext uri="{FF2B5EF4-FFF2-40B4-BE49-F238E27FC236}">
                <a16:creationId xmlns:a16="http://schemas.microsoft.com/office/drawing/2014/main" id="{0DFEA69D-AA38-4341-80CE-BCEE50A50637}"/>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38100" lvl="0" algn="l" rtl="0">
              <a:spcBef>
                <a:spcPts val="0"/>
              </a:spcBef>
              <a:spcAft>
                <a:spcPts val="0"/>
              </a:spcAft>
              <a:buSzPts val="3000"/>
            </a:pPr>
            <a:r>
              <a:rPr lang="es" sz="3000" cap="none" dirty="0">
                <a:solidFill>
                  <a:schemeClr val="accent3"/>
                </a:solidFill>
                <a:latin typeface="Bodoni MT Black" panose="02070A03080606020203" pitchFamily="18" charset="0"/>
                <a:sym typeface="Alfa Slab One"/>
              </a:rPr>
              <a:t>4. </a:t>
            </a:r>
            <a:r>
              <a:rPr lang="es-ES" sz="3000" cap="none" dirty="0">
                <a:solidFill>
                  <a:schemeClr val="accent3"/>
                </a:solidFill>
                <a:latin typeface="Bodoni MT Black" panose="02070A03080606020203" pitchFamily="18" charset="0"/>
                <a:sym typeface="Alfa Slab One"/>
              </a:rPr>
              <a:t>L</a:t>
            </a:r>
            <a:r>
              <a:rPr lang="es" sz="3000" cap="none" dirty="0">
                <a:solidFill>
                  <a:schemeClr val="accent3"/>
                </a:solidFill>
                <a:latin typeface="Bodoni MT Black" panose="02070A03080606020203" pitchFamily="18" charset="0"/>
                <a:sym typeface="Alfa Slab One"/>
              </a:rPr>
              <a:t>enguaje de definición de datos</a:t>
            </a:r>
            <a:endParaRPr sz="3000" cap="none" dirty="0">
              <a:solidFill>
                <a:schemeClr val="accent3"/>
              </a:solidFill>
              <a:latin typeface="Bodoni MT Black" panose="02070A03080606020203" pitchFamily="18" charset="0"/>
              <a:sym typeface="Alfa Slab On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93" name="Google Shape;93;p1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DDL tiene 3 instrucciones básicas:</a:t>
            </a:r>
            <a:endParaRPr dirty="0"/>
          </a:p>
          <a:p>
            <a:pPr marL="457200" lvl="0" indent="-342900" algn="l" rtl="0">
              <a:spcBef>
                <a:spcPts val="1600"/>
              </a:spcBef>
              <a:spcAft>
                <a:spcPts val="0"/>
              </a:spcAft>
              <a:buSzPts val="1800"/>
              <a:buChar char="●"/>
            </a:pPr>
            <a:r>
              <a:rPr lang="es" b="1" dirty="0"/>
              <a:t>CREATE</a:t>
            </a:r>
            <a:r>
              <a:rPr lang="es" dirty="0"/>
              <a:t> </a:t>
            </a:r>
            <a:r>
              <a:rPr lang="es" b="1" dirty="0"/>
              <a:t>tipo_objeto Nombre Definición. </a:t>
            </a:r>
            <a:r>
              <a:rPr lang="es" dirty="0"/>
              <a:t>Crea un objeto de un determinado tipo (DATABASE, TABLE, INDEX, etc.) con un nombre (por ejemplo actores o personajes) y una definición (códigoPersonaje, nombre, etc.)</a:t>
            </a:r>
            <a:endParaRPr dirty="0"/>
          </a:p>
          <a:p>
            <a:pPr marL="457200" lvl="0" indent="-342900" algn="l" rtl="0">
              <a:spcBef>
                <a:spcPts val="0"/>
              </a:spcBef>
              <a:spcAft>
                <a:spcPts val="0"/>
              </a:spcAft>
              <a:buSzPts val="1800"/>
              <a:buChar char="●"/>
            </a:pPr>
            <a:r>
              <a:rPr lang="es" b="1" dirty="0"/>
              <a:t>DROP tipo_objeto Nombre</a:t>
            </a:r>
            <a:r>
              <a:rPr lang="es" dirty="0"/>
              <a:t>. Elimina un tipo de objeto especificado mediante un nombre</a:t>
            </a:r>
            <a:endParaRPr dirty="0"/>
          </a:p>
          <a:p>
            <a:pPr marL="457200" lvl="0" indent="-342900" algn="l" rtl="0">
              <a:spcBef>
                <a:spcPts val="0"/>
              </a:spcBef>
              <a:spcAft>
                <a:spcPts val="0"/>
              </a:spcAft>
              <a:buSzPts val="1800"/>
              <a:buChar char="●"/>
            </a:pPr>
            <a:r>
              <a:rPr lang="es" b="1" dirty="0"/>
              <a:t>ALTER tipo_objeto Nombre Modificación</a:t>
            </a:r>
            <a:r>
              <a:rPr lang="es" dirty="0"/>
              <a:t>. Modifica la definición de un objeto</a:t>
            </a:r>
            <a:endParaRPr dirty="0"/>
          </a:p>
        </p:txBody>
      </p:sp>
      <p:sp>
        <p:nvSpPr>
          <p:cNvPr id="6" name="Google Shape;73;p16">
            <a:extLst>
              <a:ext uri="{FF2B5EF4-FFF2-40B4-BE49-F238E27FC236}">
                <a16:creationId xmlns:a16="http://schemas.microsoft.com/office/drawing/2014/main" id="{B3E298EE-E274-4825-A997-189C37324809}"/>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38100" lvl="0" algn="l" rtl="0">
              <a:spcBef>
                <a:spcPts val="0"/>
              </a:spcBef>
              <a:spcAft>
                <a:spcPts val="0"/>
              </a:spcAft>
              <a:buSzPts val="3000"/>
            </a:pPr>
            <a:r>
              <a:rPr lang="es" sz="3000" cap="none" dirty="0">
                <a:solidFill>
                  <a:schemeClr val="accent3"/>
                </a:solidFill>
                <a:latin typeface="Bodoni MT Black" panose="02070A03080606020203" pitchFamily="18" charset="0"/>
                <a:sym typeface="Alfa Slab One"/>
              </a:rPr>
              <a:t>4. </a:t>
            </a:r>
            <a:r>
              <a:rPr lang="es-ES" sz="3000" cap="none" dirty="0">
                <a:solidFill>
                  <a:schemeClr val="accent3"/>
                </a:solidFill>
                <a:latin typeface="Bodoni MT Black" panose="02070A03080606020203" pitchFamily="18" charset="0"/>
                <a:sym typeface="Alfa Slab One"/>
              </a:rPr>
              <a:t>L</a:t>
            </a:r>
            <a:r>
              <a:rPr lang="es" sz="3000" cap="none" dirty="0">
                <a:solidFill>
                  <a:schemeClr val="accent3"/>
                </a:solidFill>
                <a:latin typeface="Bodoni MT Black" panose="02070A03080606020203" pitchFamily="18" charset="0"/>
                <a:sym typeface="Alfa Slab One"/>
              </a:rPr>
              <a:t>enguaje de definición de datos</a:t>
            </a:r>
            <a:endParaRPr sz="3000" cap="none" dirty="0">
              <a:solidFill>
                <a:schemeClr val="accent3"/>
              </a:solidFill>
              <a:latin typeface="Bodoni MT Black" panose="02070A03080606020203" pitchFamily="18" charset="0"/>
              <a:sym typeface="Alfa Slab On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158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Índice</a:t>
            </a:r>
            <a:endParaRPr dirty="0"/>
          </a:p>
        </p:txBody>
      </p:sp>
      <p:sp>
        <p:nvSpPr>
          <p:cNvPr id="63" name="Google Shape;63;p14"/>
          <p:cNvSpPr txBox="1">
            <a:spLocks noGrp="1"/>
          </p:cNvSpPr>
          <p:nvPr>
            <p:ph type="body" idx="1"/>
          </p:nvPr>
        </p:nvSpPr>
        <p:spPr>
          <a:xfrm>
            <a:off x="177209" y="742008"/>
            <a:ext cx="4260301" cy="4242817"/>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marL="615950" lvl="0" indent="-457200" algn="l" rtl="0">
              <a:lnSpc>
                <a:spcPct val="100000"/>
              </a:lnSpc>
              <a:spcBef>
                <a:spcPts val="0"/>
              </a:spcBef>
              <a:spcAft>
                <a:spcPts val="0"/>
              </a:spcAft>
              <a:buSzPct val="100000"/>
              <a:buFont typeface="+mj-lt"/>
              <a:buAutoNum type="arabicPeriod"/>
            </a:pPr>
            <a:r>
              <a:rPr lang="es-ES" sz="2000" dirty="0">
                <a:latin typeface="Arabic Typesetting" panose="03020402040406030203" pitchFamily="66" charset="-78"/>
                <a:cs typeface="Arabic Typesetting" panose="03020402040406030203" pitchFamily="66" charset="-78"/>
              </a:rPr>
              <a:t>Introducción.</a:t>
            </a:r>
          </a:p>
          <a:p>
            <a:pPr marL="615950" lvl="0" indent="-457200" algn="l" rtl="0">
              <a:lnSpc>
                <a:spcPct val="100000"/>
              </a:lnSpc>
              <a:spcBef>
                <a:spcPts val="0"/>
              </a:spcBef>
              <a:spcAft>
                <a:spcPts val="0"/>
              </a:spcAft>
              <a:buSzPct val="100000"/>
              <a:buFont typeface="+mj-lt"/>
              <a:buAutoNum type="arabicPeriod"/>
            </a:pPr>
            <a:r>
              <a:rPr lang="es-ES" sz="2000" dirty="0">
                <a:latin typeface="Arabic Typesetting" panose="03020402040406030203" pitchFamily="66" charset="-78"/>
                <a:cs typeface="Arabic Typesetting" panose="03020402040406030203" pitchFamily="66" charset="-78"/>
              </a:rPr>
              <a:t>Tipos de sentencias SQL.</a:t>
            </a:r>
          </a:p>
          <a:p>
            <a:pPr marL="615950" lvl="0" indent="-457200" algn="l" rtl="0">
              <a:lnSpc>
                <a:spcPct val="100000"/>
              </a:lnSpc>
              <a:spcBef>
                <a:spcPts val="0"/>
              </a:spcBef>
              <a:spcAft>
                <a:spcPts val="0"/>
              </a:spcAft>
              <a:buSzPct val="100000"/>
              <a:buFont typeface="+mj-lt"/>
              <a:buAutoNum type="arabicPeriod"/>
            </a:pPr>
            <a:r>
              <a:rPr lang="es-ES" sz="2000" dirty="0">
                <a:latin typeface="Arabic Typesetting" panose="03020402040406030203" pitchFamily="66" charset="-78"/>
                <a:cs typeface="Arabic Typesetting" panose="03020402040406030203" pitchFamily="66" charset="-78"/>
              </a:rPr>
              <a:t>Tipos de datos.</a:t>
            </a:r>
          </a:p>
          <a:p>
            <a:pPr marL="615950" lvl="0" indent="-457200" algn="l" rtl="0">
              <a:lnSpc>
                <a:spcPct val="100000"/>
              </a:lnSpc>
              <a:spcBef>
                <a:spcPts val="0"/>
              </a:spcBef>
              <a:spcAft>
                <a:spcPts val="0"/>
              </a:spcAft>
              <a:buSzPct val="100000"/>
              <a:buFont typeface="+mj-lt"/>
              <a:buAutoNum type="arabicPeriod"/>
            </a:pPr>
            <a:r>
              <a:rPr lang="es" sz="2000" dirty="0">
                <a:latin typeface="Arabic Typesetting" panose="03020402040406030203" pitchFamily="66" charset="-78"/>
                <a:cs typeface="Arabic Typesetting" panose="03020402040406030203" pitchFamily="66" charset="-78"/>
              </a:rPr>
              <a:t>Lenguaje de definición de datos. </a:t>
            </a:r>
            <a:r>
              <a:rPr lang="es-ES" sz="2000" dirty="0">
                <a:latin typeface="Arabic Typesetting" panose="03020402040406030203" pitchFamily="66" charset="-78"/>
                <a:cs typeface="Arabic Typesetting" panose="03020402040406030203" pitchFamily="66" charset="-78"/>
              </a:rPr>
              <a:t>Notación para la sintaxis.</a:t>
            </a:r>
            <a:endParaRPr sz="2000" dirty="0">
              <a:latin typeface="Arabic Typesetting" panose="03020402040406030203" pitchFamily="66" charset="-78"/>
              <a:cs typeface="Arabic Typesetting" panose="03020402040406030203" pitchFamily="66" charset="-78"/>
            </a:endParaRPr>
          </a:p>
          <a:p>
            <a:pPr marL="615950" lvl="0" indent="-457200">
              <a:lnSpc>
                <a:spcPct val="100000"/>
              </a:lnSpc>
              <a:buSzPct val="100000"/>
              <a:buFont typeface="+mj-lt"/>
              <a:buAutoNum type="arabicPeriod"/>
            </a:pPr>
            <a:r>
              <a:rPr lang="es-ES" sz="2000" dirty="0">
                <a:latin typeface="Arabic Typesetting" panose="03020402040406030203" pitchFamily="66" charset="-78"/>
                <a:cs typeface="Arabic Typesetting" panose="03020402040406030203" pitchFamily="66" charset="-78"/>
              </a:rPr>
              <a:t>Intérpretes de comandos de los SGBD </a:t>
            </a:r>
          </a:p>
          <a:p>
            <a:pPr marL="958850" lvl="1" indent="-342900">
              <a:lnSpc>
                <a:spcPct val="100000"/>
              </a:lnSpc>
              <a:buSzPct val="100000"/>
              <a:buFont typeface="Wingdings" panose="05000000000000000000" pitchFamily="2" charset="2"/>
              <a:buChar char="ü"/>
            </a:pPr>
            <a:r>
              <a:rPr lang="es-ES" sz="2000" dirty="0">
                <a:latin typeface="Arabic Typesetting" panose="03020402040406030203" pitchFamily="66" charset="-78"/>
                <a:cs typeface="Arabic Typesetting" panose="03020402040406030203" pitchFamily="66" charset="-78"/>
              </a:rPr>
              <a:t>MySQL: El cliente de MySQL-Server </a:t>
            </a:r>
          </a:p>
          <a:p>
            <a:pPr marL="958850" lvl="1" indent="-342900">
              <a:lnSpc>
                <a:spcPct val="100000"/>
              </a:lnSpc>
              <a:buSzPct val="100000"/>
              <a:buFont typeface="Wingdings" panose="05000000000000000000" pitchFamily="2" charset="2"/>
              <a:buChar char="ü"/>
            </a:pPr>
            <a:r>
              <a:rPr lang="es-ES" sz="2000" dirty="0">
                <a:latin typeface="Arabic Typesetting" panose="03020402040406030203" pitchFamily="66" charset="-78"/>
                <a:cs typeface="Arabic Typesetting" panose="03020402040406030203" pitchFamily="66" charset="-78"/>
              </a:rPr>
              <a:t>SQL*Plus El intérprete de comandos de Oracle</a:t>
            </a:r>
          </a:p>
          <a:p>
            <a:pPr marL="615950" lvl="0" indent="-457200" algn="l" rtl="0">
              <a:lnSpc>
                <a:spcPct val="100000"/>
              </a:lnSpc>
              <a:spcBef>
                <a:spcPts val="0"/>
              </a:spcBef>
              <a:spcAft>
                <a:spcPts val="0"/>
              </a:spcAft>
              <a:buSzPct val="100000"/>
              <a:buFont typeface="+mj-lt"/>
              <a:buAutoNum type="arabicPeriod"/>
            </a:pPr>
            <a:endParaRPr lang="es-ES" sz="2000" dirty="0">
              <a:latin typeface="Arabic Typesetting" panose="03020402040406030203" pitchFamily="66" charset="-78"/>
              <a:cs typeface="Arabic Typesetting" panose="03020402040406030203" pitchFamily="66" charset="-78"/>
            </a:endParaRPr>
          </a:p>
          <a:p>
            <a:pPr marL="1073150" lvl="1" indent="-457200" algn="l" rtl="0">
              <a:lnSpc>
                <a:spcPct val="100000"/>
              </a:lnSpc>
              <a:spcBef>
                <a:spcPts val="0"/>
              </a:spcBef>
              <a:spcAft>
                <a:spcPts val="0"/>
              </a:spcAft>
              <a:buSzPct val="100000"/>
              <a:buFont typeface="+mj-lt"/>
              <a:buAutoNum type="arabicPeriod"/>
            </a:pPr>
            <a:endParaRPr lang="es-ES" sz="2000" dirty="0">
              <a:latin typeface="Arabic Typesetting" panose="03020402040406030203" pitchFamily="66" charset="-78"/>
              <a:cs typeface="Arabic Typesetting" panose="03020402040406030203" pitchFamily="66" charset="-78"/>
            </a:endParaRPr>
          </a:p>
          <a:p>
            <a:pPr marL="1073150" lvl="1" indent="-457200" algn="l" rtl="0">
              <a:spcBef>
                <a:spcPts val="0"/>
              </a:spcBef>
              <a:spcAft>
                <a:spcPts val="0"/>
              </a:spcAft>
              <a:buSzPct val="100000"/>
              <a:buFont typeface="+mj-lt"/>
              <a:buAutoNum type="arabicPeriod"/>
            </a:pPr>
            <a:endParaRPr lang="es-ES" sz="2000" dirty="0">
              <a:latin typeface="Arabic Typesetting" panose="03020402040406030203" pitchFamily="66" charset="-78"/>
              <a:cs typeface="Arabic Typesetting" panose="03020402040406030203" pitchFamily="66" charset="-78"/>
            </a:endParaRPr>
          </a:p>
        </p:txBody>
      </p:sp>
      <p:sp>
        <p:nvSpPr>
          <p:cNvPr id="4" name="Google Shape;63;p14">
            <a:extLst>
              <a:ext uri="{FF2B5EF4-FFF2-40B4-BE49-F238E27FC236}">
                <a16:creationId xmlns:a16="http://schemas.microsoft.com/office/drawing/2014/main" id="{9522F17F-8A5B-4680-9769-32DD562EC3F3}"/>
              </a:ext>
            </a:extLst>
          </p:cNvPr>
          <p:cNvSpPr txBox="1">
            <a:spLocks/>
          </p:cNvSpPr>
          <p:nvPr/>
        </p:nvSpPr>
        <p:spPr>
          <a:xfrm>
            <a:off x="4706491" y="742008"/>
            <a:ext cx="4260301" cy="4242817"/>
          </a:xfrm>
          <a:prstGeom prst="rect">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a:buChar char="●"/>
              <a:defRPr sz="18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9pPr>
          </a:lstStyle>
          <a:p>
            <a:pPr marL="158750" indent="0">
              <a:lnSpc>
                <a:spcPct val="100000"/>
              </a:lnSpc>
              <a:buSzPts val="1100"/>
              <a:buNone/>
            </a:pPr>
            <a:r>
              <a:rPr lang="es-ES" sz="2000" dirty="0">
                <a:latin typeface="Arabic Typesetting" panose="020B0604020202020204" pitchFamily="66" charset="-78"/>
                <a:cs typeface="Arabic Typesetting" panose="020B0604020202020204" pitchFamily="66" charset="-78"/>
              </a:rPr>
              <a:t>6.  Creación, modificación y eliminación de una base de datos. </a:t>
            </a:r>
          </a:p>
          <a:p>
            <a:pPr marL="158750" indent="0">
              <a:lnSpc>
                <a:spcPct val="100000"/>
              </a:lnSpc>
              <a:buSzPts val="1100"/>
              <a:buNone/>
            </a:pPr>
            <a:r>
              <a:rPr lang="es-ES" sz="2000" dirty="0">
                <a:latin typeface="Arabic Typesetting" panose="020B0604020202020204" pitchFamily="66" charset="-78"/>
                <a:cs typeface="Arabic Typesetting" panose="020B0604020202020204" pitchFamily="66" charset="-78"/>
              </a:rPr>
              <a:t>7.  Creación, modificación y eliminación de tablas.</a:t>
            </a:r>
          </a:p>
          <a:p>
            <a:pPr marL="158750" indent="0">
              <a:lnSpc>
                <a:spcPct val="100000"/>
              </a:lnSpc>
              <a:buSzPts val="1100"/>
              <a:buNone/>
            </a:pPr>
            <a:r>
              <a:rPr lang="es-ES" sz="2000" dirty="0">
                <a:latin typeface="Arabic Typesetting" panose="020B0604020202020204" pitchFamily="66" charset="-78"/>
                <a:cs typeface="Arabic Typesetting" panose="020B0604020202020204" pitchFamily="66" charset="-78"/>
              </a:rPr>
              <a:t>8. Implementación de restricciones</a:t>
            </a:r>
          </a:p>
          <a:p>
            <a:pPr marL="615950" lvl="1" indent="0">
              <a:lnSpc>
                <a:spcPct val="100000"/>
              </a:lnSpc>
              <a:spcBef>
                <a:spcPts val="0"/>
              </a:spcBef>
              <a:buSzPts val="1100"/>
              <a:buNone/>
            </a:pPr>
            <a:r>
              <a:rPr lang="es-ES" sz="2000" dirty="0">
                <a:latin typeface="Arabic Typesetting" panose="020B0604020202020204" pitchFamily="66" charset="-78"/>
                <a:cs typeface="Arabic Typesetting" panose="020B0604020202020204" pitchFamily="66" charset="-78"/>
              </a:rPr>
              <a:t>Clave primaria. Clave foránea</a:t>
            </a:r>
          </a:p>
          <a:p>
            <a:pPr marL="615950" lvl="1" indent="0">
              <a:lnSpc>
                <a:spcPct val="100000"/>
              </a:lnSpc>
              <a:spcBef>
                <a:spcPts val="0"/>
              </a:spcBef>
              <a:buSzPts val="1100"/>
              <a:buNone/>
            </a:pPr>
            <a:r>
              <a:rPr lang="es-ES" sz="2000" dirty="0">
                <a:latin typeface="Arabic Typesetting" panose="020B0604020202020204" pitchFamily="66" charset="-78"/>
                <a:cs typeface="Arabic Typesetting" panose="020B0604020202020204" pitchFamily="66" charset="-78"/>
              </a:rPr>
              <a:t>NOT NULL. DEFAULT. CHECK. UNIQUE</a:t>
            </a:r>
          </a:p>
          <a:p>
            <a:pPr marL="158750" indent="0">
              <a:lnSpc>
                <a:spcPct val="100000"/>
              </a:lnSpc>
              <a:buSzPts val="1100"/>
              <a:buNone/>
            </a:pPr>
            <a:r>
              <a:rPr lang="es-ES" sz="2000" dirty="0">
                <a:latin typeface="Arabic Typesetting" panose="020B0604020202020204" pitchFamily="66" charset="-78"/>
                <a:cs typeface="Arabic Typesetting" panose="020B0604020202020204" pitchFamily="66" charset="-78"/>
              </a:rPr>
              <a:t>9. Índices, secuencias y vistas</a:t>
            </a:r>
          </a:p>
          <a:p>
            <a:pPr indent="-298450">
              <a:lnSpc>
                <a:spcPct val="100000"/>
              </a:lnSpc>
              <a:buSzPts val="1100"/>
              <a:buFont typeface="Proxima Nova"/>
              <a:buAutoNum type="arabicPeriod"/>
            </a:pPr>
            <a:endParaRPr lang="es-ES" sz="2000" dirty="0"/>
          </a:p>
          <a:p>
            <a:pPr lvl="1" indent="-298450">
              <a:lnSpc>
                <a:spcPct val="100000"/>
              </a:lnSpc>
              <a:spcBef>
                <a:spcPts val="0"/>
              </a:spcBef>
              <a:buSzPts val="1100"/>
              <a:buFont typeface="Proxima Nova"/>
              <a:buAutoNum type="alphaLcPeriod"/>
            </a:pPr>
            <a:endParaRPr lang="es-ES" sz="2000" dirty="0"/>
          </a:p>
          <a:p>
            <a:pPr lvl="1" indent="-298450">
              <a:spcBef>
                <a:spcPts val="0"/>
              </a:spcBef>
              <a:buSzPts val="1100"/>
              <a:buFont typeface="Proxima Nova"/>
              <a:buAutoNum type="alphaLcPeriod"/>
            </a:pPr>
            <a:endParaRPr lang="es-E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592F5CF-22C1-9D77-8CF3-A7B000D46423}"/>
              </a:ext>
            </a:extLst>
          </p:cNvPr>
          <p:cNvSpPr>
            <a:spLocks noGrp="1"/>
          </p:cNvSpPr>
          <p:nvPr>
            <p:ph type="body" idx="1"/>
          </p:nvPr>
        </p:nvSpPr>
        <p:spPr>
          <a:xfrm>
            <a:off x="311700" y="1527614"/>
            <a:ext cx="8520600" cy="3416400"/>
          </a:xfrm>
        </p:spPr>
        <p:txBody>
          <a:bodyPr>
            <a:normAutofit fontScale="92500" lnSpcReduction="10000"/>
          </a:bodyPr>
          <a:lstStyle/>
          <a:p>
            <a:pPr marL="114300" indent="0">
              <a:buNone/>
            </a:pPr>
            <a:r>
              <a:rPr lang="es-ES" sz="1600" dirty="0"/>
              <a:t>MySQL tiene un programa cliente, que se llama con el mismo nombre de la base de datos (</a:t>
            </a:r>
            <a:r>
              <a:rPr lang="es-ES" sz="1600" dirty="0" err="1"/>
              <a:t>mysql</a:t>
            </a:r>
            <a:r>
              <a:rPr lang="es-ES" sz="1600" dirty="0"/>
              <a:t>), que sirve para gestionar la base datos por línea de comandos. Ese programa está disponible en cualquier instalación de MySQL y lo tendremos que usar para conectarnos por línea de comandos.</a:t>
            </a:r>
          </a:p>
          <a:p>
            <a:pPr marL="114300" indent="0">
              <a:buNone/>
            </a:pPr>
            <a:endParaRPr lang="es-ES" dirty="0"/>
          </a:p>
          <a:p>
            <a:pPr marL="114300" indent="0">
              <a:buNone/>
            </a:pPr>
            <a:r>
              <a:rPr lang="es-ES" dirty="0"/>
              <a:t>Localizar el cliente MySQL en Windows</a:t>
            </a:r>
          </a:p>
          <a:p>
            <a:pPr marL="114300" indent="0">
              <a:buNone/>
            </a:pPr>
            <a:r>
              <a:rPr lang="es-ES" dirty="0"/>
              <a:t>En un ordenador Windows ese programa se encuentra en un directorio como:</a:t>
            </a:r>
          </a:p>
          <a:p>
            <a:pPr marL="114300" indent="0">
              <a:buNone/>
            </a:pPr>
            <a:endParaRPr lang="es-ES" dirty="0"/>
          </a:p>
          <a:p>
            <a:pPr marL="114300" indent="0">
              <a:buNone/>
            </a:pPr>
            <a:r>
              <a:rPr lang="es-ES" dirty="0"/>
              <a:t>- C:\Archivos de programa\MySQL\MySQL Server 4.1\</a:t>
            </a:r>
            <a:r>
              <a:rPr lang="es-ES" dirty="0" err="1"/>
              <a:t>bin</a:t>
            </a:r>
            <a:endParaRPr lang="es-ES" dirty="0"/>
          </a:p>
          <a:p>
            <a:pPr marL="114300" indent="0">
              <a:buNone/>
            </a:pPr>
            <a:r>
              <a:rPr lang="es-ES" dirty="0"/>
              <a:t>- C:\xampp\mysql\</a:t>
            </a:r>
          </a:p>
          <a:p>
            <a:pPr marL="114300" indent="0">
              <a:buNone/>
            </a:pPr>
            <a:endParaRPr lang="es-ES" dirty="0"/>
          </a:p>
          <a:p>
            <a:pPr marL="114300" indent="0">
              <a:buNone/>
            </a:pPr>
            <a:r>
              <a:rPr lang="es-ES" dirty="0"/>
              <a:t>El directorio puede variar, por ejemplo, puede estar localizado en la raíz del disco C:, o en cualquier otro lugar donde podamos haber instalado MySQL. También depende de qué programa has usado para instalar MySQL y qué versión tienes. Una búsqueda en Google seguro que te ayudará a encontrar la carpeta correcta para tu caso.</a:t>
            </a:r>
          </a:p>
          <a:p>
            <a:pPr marL="114300" indent="0">
              <a:buNone/>
            </a:pPr>
            <a:endParaRPr lang="es-ES" dirty="0"/>
          </a:p>
          <a:p>
            <a:pPr marL="114300" indent="0">
              <a:buNone/>
            </a:pPr>
            <a:r>
              <a:rPr lang="es-ES" dirty="0"/>
              <a:t>Para acceder a la consola de MySQL en Windows tendremos que estar situados dentro de ese directorio, o bien colocar esa carpeta en la configuración de PATH.</a:t>
            </a:r>
          </a:p>
        </p:txBody>
      </p:sp>
      <p:sp>
        <p:nvSpPr>
          <p:cNvPr id="5" name="Título 1">
            <a:extLst>
              <a:ext uri="{FF2B5EF4-FFF2-40B4-BE49-F238E27FC236}">
                <a16:creationId xmlns:a16="http://schemas.microsoft.com/office/drawing/2014/main" id="{CE82C1B8-BD8B-65C6-0ECF-F83C8A9E46E3}"/>
              </a:ext>
            </a:extLst>
          </p:cNvPr>
          <p:cNvSpPr txBox="1">
            <a:spLocks/>
          </p:cNvSpPr>
          <p:nvPr/>
        </p:nvSpPr>
        <p:spPr>
          <a:xfrm>
            <a:off x="464100" y="954914"/>
            <a:ext cx="8520600" cy="5727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80000"/>
              </a:lnSpc>
              <a:spcBef>
                <a:spcPts val="0"/>
              </a:spcBef>
              <a:spcAft>
                <a:spcPts val="0"/>
              </a:spcAft>
              <a:buSzPts val="3000"/>
              <a:buNone/>
              <a:defRPr sz="3750" kern="1200" cap="all" spc="75" baseline="0">
                <a:solidFill>
                  <a:schemeClr val="tx1">
                    <a:lumMod val="95000"/>
                    <a:lumOff val="5000"/>
                  </a:schemeClr>
                </a:soli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s-ES" sz="1400" b="1" i="1" dirty="0">
                <a:solidFill>
                  <a:schemeClr val="tx1"/>
                </a:solidFill>
                <a:latin typeface="+mn-lt"/>
              </a:rPr>
              <a:t>Cómo acceder a MySQL por línea de comandos, o terminal, para la consulta de los datos de la base de datos o su administración mediante la consola.</a:t>
            </a:r>
            <a:br>
              <a:rPr lang="es-ES" sz="1400" b="1" i="1" dirty="0">
                <a:solidFill>
                  <a:schemeClr val="tx1"/>
                </a:solidFill>
                <a:latin typeface="+mn-lt"/>
              </a:rPr>
            </a:br>
            <a:endParaRPr lang="es-ES" sz="1400" b="1" i="1" dirty="0">
              <a:solidFill>
                <a:schemeClr val="tx1"/>
              </a:solidFill>
              <a:latin typeface="+mn-lt"/>
            </a:endParaRPr>
          </a:p>
        </p:txBody>
      </p:sp>
      <p:sp>
        <p:nvSpPr>
          <p:cNvPr id="7" name="Título 6">
            <a:extLst>
              <a:ext uri="{FF2B5EF4-FFF2-40B4-BE49-F238E27FC236}">
                <a16:creationId xmlns:a16="http://schemas.microsoft.com/office/drawing/2014/main" id="{E4BDBB12-7D5F-B3D7-9617-07A346356E77}"/>
              </a:ext>
            </a:extLst>
          </p:cNvPr>
          <p:cNvSpPr>
            <a:spLocks noGrp="1"/>
          </p:cNvSpPr>
          <p:nvPr>
            <p:ph type="title"/>
          </p:nvPr>
        </p:nvSpPr>
        <p:spPr>
          <a:xfrm>
            <a:off x="464099" y="296719"/>
            <a:ext cx="9148823" cy="572700"/>
          </a:xfrm>
        </p:spPr>
        <p:txBody>
          <a:bodyPr>
            <a:noAutofit/>
          </a:bodyPr>
          <a:lstStyle/>
          <a:p>
            <a:r>
              <a:rPr lang="es-ES" sz="2800" dirty="0">
                <a:solidFill>
                  <a:schemeClr val="accent2">
                    <a:lumMod val="60000"/>
                    <a:lumOff val="40000"/>
                  </a:schemeClr>
                </a:solidFill>
                <a:latin typeface="Bodoni MT Black" panose="02070A03080606020203" pitchFamily="18" charset="0"/>
              </a:rPr>
              <a:t>5. Acceso a </a:t>
            </a:r>
            <a:r>
              <a:rPr lang="es-ES" sz="2800" dirty="0" err="1">
                <a:solidFill>
                  <a:schemeClr val="accent2">
                    <a:lumMod val="60000"/>
                    <a:lumOff val="40000"/>
                  </a:schemeClr>
                </a:solidFill>
                <a:latin typeface="Bodoni MT Black" panose="02070A03080606020203" pitchFamily="18" charset="0"/>
              </a:rPr>
              <a:t>mysql</a:t>
            </a:r>
            <a:r>
              <a:rPr lang="es-ES" sz="2800" dirty="0">
                <a:solidFill>
                  <a:schemeClr val="accent2">
                    <a:lumMod val="60000"/>
                    <a:lumOff val="40000"/>
                  </a:schemeClr>
                </a:solidFill>
                <a:latin typeface="Bodoni MT Black" panose="02070A03080606020203" pitchFamily="18" charset="0"/>
              </a:rPr>
              <a:t> por línea de comandos</a:t>
            </a:r>
            <a:br>
              <a:rPr lang="es-ES" sz="2800" dirty="0">
                <a:solidFill>
                  <a:schemeClr val="accent2">
                    <a:lumMod val="60000"/>
                    <a:lumOff val="40000"/>
                  </a:schemeClr>
                </a:solidFill>
                <a:latin typeface="Bodoni MT Black" panose="02070A03080606020203" pitchFamily="18" charset="0"/>
              </a:rPr>
            </a:br>
            <a:br>
              <a:rPr lang="es-ES" sz="2800" dirty="0">
                <a:solidFill>
                  <a:schemeClr val="accent2">
                    <a:lumMod val="60000"/>
                    <a:lumOff val="40000"/>
                  </a:schemeClr>
                </a:solidFill>
                <a:latin typeface="Bodoni MT Black" panose="02070A03080606020203" pitchFamily="18" charset="0"/>
              </a:rPr>
            </a:br>
            <a:endParaRPr lang="es-ES" sz="2800" dirty="0">
              <a:latin typeface="Bodoni MT Black" panose="02070A03080606020203" pitchFamily="18" charset="0"/>
            </a:endParaRPr>
          </a:p>
        </p:txBody>
      </p:sp>
    </p:spTree>
    <p:extLst>
      <p:ext uri="{BB962C8B-B14F-4D97-AF65-F5344CB8AC3E}">
        <p14:creationId xmlns:p14="http://schemas.microsoft.com/office/powerpoint/2010/main" val="1598761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592F5CF-22C1-9D77-8CF3-A7B000D46423}"/>
              </a:ext>
            </a:extLst>
          </p:cNvPr>
          <p:cNvSpPr>
            <a:spLocks noGrp="1"/>
          </p:cNvSpPr>
          <p:nvPr>
            <p:ph type="body" idx="1"/>
          </p:nvPr>
        </p:nvSpPr>
        <p:spPr/>
        <p:txBody>
          <a:bodyPr>
            <a:normAutofit/>
          </a:bodyPr>
          <a:lstStyle/>
          <a:p>
            <a:pPr marL="114300" indent="0">
              <a:buNone/>
            </a:pPr>
            <a:r>
              <a:rPr lang="es-ES" dirty="0"/>
              <a:t>Lo más normal es que tengamos que indicar algún estos datos para conectar con la base de datos, el usuario, la clave o la dirección del servidor con el que queremos conectar. </a:t>
            </a:r>
          </a:p>
          <a:p>
            <a:pPr marL="114300" indent="0">
              <a:buNone/>
            </a:pPr>
            <a:endParaRPr lang="es-ES" dirty="0"/>
          </a:p>
          <a:p>
            <a:pPr marL="114300" indent="0">
              <a:buNone/>
            </a:pPr>
            <a:r>
              <a:rPr lang="es-ES" dirty="0"/>
              <a:t>La sintaxis sería la siguiente:</a:t>
            </a:r>
          </a:p>
          <a:p>
            <a:pPr marL="114300" indent="0">
              <a:buNone/>
            </a:pPr>
            <a:endParaRPr lang="es-ES" dirty="0"/>
          </a:p>
          <a:p>
            <a:pPr marL="114300" indent="0">
              <a:buNone/>
            </a:pPr>
            <a:r>
              <a:rPr lang="es-ES" dirty="0" err="1"/>
              <a:t>mysql</a:t>
            </a:r>
            <a:r>
              <a:rPr lang="es-ES" dirty="0"/>
              <a:t> -h </a:t>
            </a:r>
            <a:r>
              <a:rPr lang="es-ES" dirty="0" err="1"/>
              <a:t>nombre_servidor</a:t>
            </a:r>
            <a:r>
              <a:rPr lang="es-ES" dirty="0"/>
              <a:t> -u </a:t>
            </a:r>
            <a:r>
              <a:rPr lang="es-ES" dirty="0" err="1"/>
              <a:t>nombre_usuario</a:t>
            </a:r>
            <a:r>
              <a:rPr lang="es-ES" dirty="0"/>
              <a:t> –p</a:t>
            </a:r>
          </a:p>
          <a:p>
            <a:pPr marL="114300" indent="0">
              <a:buNone/>
            </a:pPr>
            <a:endParaRPr lang="es-ES" dirty="0"/>
          </a:p>
          <a:p>
            <a:pPr marL="114300" indent="0">
              <a:buNone/>
            </a:pPr>
            <a:r>
              <a:rPr lang="es-ES" dirty="0"/>
              <a:t>Si deseamos conectarnos a la base de datos en local y con nombre de usuario </a:t>
            </a:r>
            <a:r>
              <a:rPr lang="es-ES" dirty="0" err="1"/>
              <a:t>root</a:t>
            </a:r>
            <a:r>
              <a:rPr lang="es-ES" dirty="0"/>
              <a:t> tendríamos que escribir:</a:t>
            </a:r>
          </a:p>
          <a:p>
            <a:pPr marL="114300" indent="0">
              <a:buNone/>
            </a:pPr>
            <a:endParaRPr lang="es-ES" dirty="0"/>
          </a:p>
          <a:p>
            <a:pPr marL="114300" indent="0">
              <a:buNone/>
            </a:pPr>
            <a:r>
              <a:rPr lang="es-ES" dirty="0" err="1">
                <a:solidFill>
                  <a:srgbClr val="FF0000"/>
                </a:solidFill>
              </a:rPr>
              <a:t>mysql</a:t>
            </a:r>
            <a:r>
              <a:rPr lang="es-ES" dirty="0">
                <a:solidFill>
                  <a:srgbClr val="FF0000"/>
                </a:solidFill>
              </a:rPr>
              <a:t> -h localhost -u </a:t>
            </a:r>
            <a:r>
              <a:rPr lang="es-ES" dirty="0" err="1">
                <a:solidFill>
                  <a:srgbClr val="FF0000"/>
                </a:solidFill>
              </a:rPr>
              <a:t>root</a:t>
            </a:r>
            <a:r>
              <a:rPr lang="es-ES" dirty="0">
                <a:solidFill>
                  <a:srgbClr val="FF0000"/>
                </a:solidFill>
              </a:rPr>
              <a:t> –p</a:t>
            </a:r>
          </a:p>
          <a:p>
            <a:pPr marL="114300" indent="0">
              <a:buNone/>
            </a:pPr>
            <a:endParaRPr lang="es-ES" dirty="0">
              <a:solidFill>
                <a:srgbClr val="FF0000"/>
              </a:solidFill>
            </a:endParaRPr>
          </a:p>
          <a:p>
            <a:pPr marL="114300" indent="0">
              <a:buNone/>
            </a:pPr>
            <a:r>
              <a:rPr lang="es-ES" dirty="0" err="1">
                <a:solidFill>
                  <a:srgbClr val="FF0000"/>
                </a:solidFill>
              </a:rPr>
              <a:t>Password</a:t>
            </a:r>
            <a:r>
              <a:rPr lang="es-ES" dirty="0">
                <a:solidFill>
                  <a:srgbClr val="FF0000"/>
                </a:solidFill>
              </a:rPr>
              <a:t>: </a:t>
            </a:r>
            <a:r>
              <a:rPr lang="es-ES" dirty="0" err="1">
                <a:solidFill>
                  <a:srgbClr val="FF0000"/>
                </a:solidFill>
              </a:rPr>
              <a:t>root</a:t>
            </a:r>
            <a:r>
              <a:rPr lang="es-ES" dirty="0">
                <a:solidFill>
                  <a:srgbClr val="FF0000"/>
                </a:solidFill>
              </a:rPr>
              <a:t>    (en general es así, en nuestro caso la hemos cambiado)</a:t>
            </a:r>
          </a:p>
        </p:txBody>
      </p:sp>
      <p:sp>
        <p:nvSpPr>
          <p:cNvPr id="5" name="Título 1">
            <a:extLst>
              <a:ext uri="{FF2B5EF4-FFF2-40B4-BE49-F238E27FC236}">
                <a16:creationId xmlns:a16="http://schemas.microsoft.com/office/drawing/2014/main" id="{2D81BEDD-269B-347D-C597-895EE46FCCC1}"/>
              </a:ext>
            </a:extLst>
          </p:cNvPr>
          <p:cNvSpPr txBox="1">
            <a:spLocks/>
          </p:cNvSpPr>
          <p:nvPr/>
        </p:nvSpPr>
        <p:spPr>
          <a:xfrm>
            <a:off x="311700" y="105055"/>
            <a:ext cx="8520600" cy="5727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80000"/>
              </a:lnSpc>
              <a:spcBef>
                <a:spcPts val="0"/>
              </a:spcBef>
              <a:spcAft>
                <a:spcPts val="0"/>
              </a:spcAft>
              <a:buSzPts val="3000"/>
              <a:buNone/>
              <a:defRPr sz="3750" kern="1200" cap="all" spc="75" baseline="0">
                <a:solidFill>
                  <a:schemeClr val="tx1">
                    <a:lumMod val="95000"/>
                    <a:lumOff val="5000"/>
                  </a:schemeClr>
                </a:soli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lang="es-ES" sz="1400" b="1" i="1" dirty="0">
              <a:solidFill>
                <a:schemeClr val="accent2">
                  <a:lumMod val="60000"/>
                  <a:lumOff val="40000"/>
                </a:schemeClr>
              </a:solidFill>
              <a:latin typeface="+mn-lt"/>
            </a:endParaRPr>
          </a:p>
        </p:txBody>
      </p:sp>
      <p:sp>
        <p:nvSpPr>
          <p:cNvPr id="9" name="Título 8">
            <a:extLst>
              <a:ext uri="{FF2B5EF4-FFF2-40B4-BE49-F238E27FC236}">
                <a16:creationId xmlns:a16="http://schemas.microsoft.com/office/drawing/2014/main" id="{1913DB9A-91F5-D293-2329-9BF738472A28}"/>
              </a:ext>
            </a:extLst>
          </p:cNvPr>
          <p:cNvSpPr>
            <a:spLocks noGrp="1"/>
          </p:cNvSpPr>
          <p:nvPr>
            <p:ph type="title"/>
          </p:nvPr>
        </p:nvSpPr>
        <p:spPr>
          <a:xfrm>
            <a:off x="311700" y="288275"/>
            <a:ext cx="8520600" cy="572700"/>
          </a:xfrm>
        </p:spPr>
        <p:txBody>
          <a:bodyPr>
            <a:noAutofit/>
          </a:bodyPr>
          <a:lstStyle/>
          <a:p>
            <a:r>
              <a:rPr lang="es-ES" sz="2800" b="1" i="1" dirty="0">
                <a:solidFill>
                  <a:schemeClr val="accent2">
                    <a:lumMod val="60000"/>
                    <a:lumOff val="40000"/>
                  </a:schemeClr>
                </a:solidFill>
                <a:latin typeface="Bodoni MT Black" panose="02070A03080606020203" pitchFamily="18" charset="0"/>
              </a:rPr>
              <a:t>5. Acceso a </a:t>
            </a:r>
            <a:r>
              <a:rPr lang="es-ES" sz="2800" b="1" i="1" dirty="0" err="1">
                <a:solidFill>
                  <a:schemeClr val="accent2">
                    <a:lumMod val="60000"/>
                    <a:lumOff val="40000"/>
                  </a:schemeClr>
                </a:solidFill>
                <a:latin typeface="Bodoni MT Black" panose="02070A03080606020203" pitchFamily="18" charset="0"/>
              </a:rPr>
              <a:t>mysql</a:t>
            </a:r>
            <a:r>
              <a:rPr lang="es-ES" sz="2800" b="1" i="1" dirty="0">
                <a:solidFill>
                  <a:schemeClr val="accent2">
                    <a:lumMod val="60000"/>
                    <a:lumOff val="40000"/>
                  </a:schemeClr>
                </a:solidFill>
                <a:latin typeface="Bodoni MT Black" panose="02070A03080606020203" pitchFamily="18" charset="0"/>
              </a:rPr>
              <a:t> por línea de comandos</a:t>
            </a:r>
            <a:br>
              <a:rPr lang="es-ES" sz="2800" b="1" i="1" dirty="0">
                <a:solidFill>
                  <a:schemeClr val="accent2">
                    <a:lumMod val="60000"/>
                    <a:lumOff val="40000"/>
                  </a:schemeClr>
                </a:solidFill>
                <a:latin typeface="Bodoni MT Black" panose="02070A03080606020203" pitchFamily="18" charset="0"/>
              </a:rPr>
            </a:br>
            <a:br>
              <a:rPr lang="es-ES" sz="2800" b="1" i="1" dirty="0">
                <a:solidFill>
                  <a:schemeClr val="accent2">
                    <a:lumMod val="60000"/>
                    <a:lumOff val="40000"/>
                  </a:schemeClr>
                </a:solidFill>
                <a:latin typeface="Bodoni MT Black" panose="02070A03080606020203" pitchFamily="18" charset="0"/>
              </a:rPr>
            </a:br>
            <a:endParaRPr lang="es-ES" sz="2800" dirty="0">
              <a:latin typeface="Bodoni MT Black" panose="02070A03080606020203" pitchFamily="18" charset="0"/>
            </a:endParaRPr>
          </a:p>
        </p:txBody>
      </p:sp>
    </p:spTree>
    <p:extLst>
      <p:ext uri="{BB962C8B-B14F-4D97-AF65-F5344CB8AC3E}">
        <p14:creationId xmlns:p14="http://schemas.microsoft.com/office/powerpoint/2010/main" val="1479831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D37C2B7-BF29-959F-520A-0621F919AF5B}"/>
              </a:ext>
            </a:extLst>
          </p:cNvPr>
          <p:cNvSpPr>
            <a:spLocks noGrp="1"/>
          </p:cNvSpPr>
          <p:nvPr>
            <p:ph type="body" idx="1"/>
          </p:nvPr>
        </p:nvSpPr>
        <p:spPr/>
        <p:txBody>
          <a:bodyPr>
            <a:normAutofit/>
          </a:bodyPr>
          <a:lstStyle/>
          <a:p>
            <a:pPr marL="114300" indent="0" algn="just">
              <a:buNone/>
            </a:pPr>
            <a:endParaRPr lang="es-ES" sz="2400" dirty="0"/>
          </a:p>
          <a:p>
            <a:pPr marL="114300" indent="0" algn="just">
              <a:buNone/>
            </a:pPr>
            <a:endParaRPr lang="es-ES" sz="2400" dirty="0">
              <a:latin typeface="+mj-lt"/>
            </a:endParaRPr>
          </a:p>
          <a:p>
            <a:pPr marL="114300" indent="0" algn="just">
              <a:buNone/>
            </a:pPr>
            <a:r>
              <a:rPr lang="es-ES" sz="2400" dirty="0">
                <a:latin typeface="+mj-lt"/>
              </a:rPr>
              <a:t>En nuestro caso hemos creado un script para arrancar </a:t>
            </a:r>
            <a:r>
              <a:rPr lang="es-ES" sz="2400" dirty="0" err="1">
                <a:latin typeface="+mj-lt"/>
              </a:rPr>
              <a:t>mysql</a:t>
            </a:r>
            <a:r>
              <a:rPr lang="es-ES" sz="2400" dirty="0">
                <a:latin typeface="+mj-lt"/>
              </a:rPr>
              <a:t> desde el ordenador del profesor en cada uno  de vuestros ordenadores por tanto  una vez arrancado por el profesor solamente tenéis que acceder a la consola (línea de comandos) e introducir la </a:t>
            </a:r>
            <a:r>
              <a:rPr lang="es-ES" sz="2400" b="1" dirty="0">
                <a:solidFill>
                  <a:srgbClr val="FF0000"/>
                </a:solidFill>
                <a:latin typeface="+mj-lt"/>
              </a:rPr>
              <a:t>contraseña</a:t>
            </a:r>
            <a:r>
              <a:rPr lang="es-ES" sz="2400" dirty="0">
                <a:latin typeface="+mj-lt"/>
              </a:rPr>
              <a:t> que es </a:t>
            </a:r>
            <a:r>
              <a:rPr lang="es-ES" sz="2400" b="1" dirty="0">
                <a:solidFill>
                  <a:srgbClr val="FF0000"/>
                </a:solidFill>
                <a:latin typeface="+mj-lt"/>
              </a:rPr>
              <a:t>1234</a:t>
            </a:r>
          </a:p>
          <a:p>
            <a:pPr marL="114300" indent="0" algn="just">
              <a:buNone/>
            </a:pPr>
            <a:endParaRPr lang="es-ES" sz="2400" b="1" dirty="0">
              <a:solidFill>
                <a:srgbClr val="FF0000"/>
              </a:solidFill>
              <a:latin typeface="+mj-lt"/>
            </a:endParaRPr>
          </a:p>
          <a:p>
            <a:pPr marL="114300" indent="0" algn="just">
              <a:buNone/>
            </a:pPr>
            <a:r>
              <a:rPr lang="es-ES" sz="2400" dirty="0">
                <a:latin typeface="+mj-lt"/>
              </a:rPr>
              <a:t>Una vez hemos terminado de trabajar con MySQL, si queremos cerrar la conexión con el servidor, simplemente escribimos "</a:t>
            </a:r>
            <a:r>
              <a:rPr lang="es-ES" sz="2400" b="1" dirty="0" err="1">
                <a:solidFill>
                  <a:srgbClr val="FF0000"/>
                </a:solidFill>
                <a:latin typeface="+mj-lt"/>
              </a:rPr>
              <a:t>quit</a:t>
            </a:r>
            <a:r>
              <a:rPr lang="es-ES" sz="2400" dirty="0">
                <a:latin typeface="+mj-lt"/>
              </a:rPr>
              <a:t>" desde el </a:t>
            </a:r>
            <a:r>
              <a:rPr lang="es-ES" sz="2400" dirty="0" err="1">
                <a:latin typeface="+mj-lt"/>
              </a:rPr>
              <a:t>prompt</a:t>
            </a:r>
            <a:r>
              <a:rPr lang="es-ES" sz="2400" dirty="0">
                <a:latin typeface="+mj-lt"/>
              </a:rPr>
              <a:t> de MySQL:</a:t>
            </a:r>
          </a:p>
          <a:p>
            <a:pPr marL="114300" indent="0" algn="just">
              <a:buNone/>
            </a:pPr>
            <a:endParaRPr lang="es-ES" sz="2400" dirty="0">
              <a:latin typeface="+mj-lt"/>
            </a:endParaRPr>
          </a:p>
        </p:txBody>
      </p:sp>
      <p:sp>
        <p:nvSpPr>
          <p:cNvPr id="6" name="Título 5">
            <a:extLst>
              <a:ext uri="{FF2B5EF4-FFF2-40B4-BE49-F238E27FC236}">
                <a16:creationId xmlns:a16="http://schemas.microsoft.com/office/drawing/2014/main" id="{4C7E3842-8635-0B94-2A35-7152CD729304}"/>
              </a:ext>
            </a:extLst>
          </p:cNvPr>
          <p:cNvSpPr>
            <a:spLocks noGrp="1"/>
          </p:cNvSpPr>
          <p:nvPr>
            <p:ph type="title"/>
          </p:nvPr>
        </p:nvSpPr>
        <p:spPr/>
        <p:txBody>
          <a:bodyPr>
            <a:noAutofit/>
          </a:bodyPr>
          <a:lstStyle/>
          <a:p>
            <a:r>
              <a:rPr lang="es-ES" sz="2800" b="1" i="1" dirty="0">
                <a:solidFill>
                  <a:schemeClr val="accent2">
                    <a:lumMod val="60000"/>
                    <a:lumOff val="40000"/>
                  </a:schemeClr>
                </a:solidFill>
                <a:latin typeface="Bodoni MT Black" panose="02070A03080606020203" pitchFamily="18" charset="0"/>
              </a:rPr>
              <a:t>5. Acceso a </a:t>
            </a:r>
            <a:r>
              <a:rPr lang="es-ES" sz="2800" b="1" i="1" dirty="0" err="1">
                <a:solidFill>
                  <a:schemeClr val="accent2">
                    <a:lumMod val="60000"/>
                    <a:lumOff val="40000"/>
                  </a:schemeClr>
                </a:solidFill>
                <a:latin typeface="Bodoni MT Black" panose="02070A03080606020203" pitchFamily="18" charset="0"/>
              </a:rPr>
              <a:t>mysql</a:t>
            </a:r>
            <a:r>
              <a:rPr lang="es-ES" sz="2800" b="1" i="1" dirty="0">
                <a:solidFill>
                  <a:schemeClr val="accent2">
                    <a:lumMod val="60000"/>
                    <a:lumOff val="40000"/>
                  </a:schemeClr>
                </a:solidFill>
                <a:latin typeface="Bodoni MT Black" panose="02070A03080606020203" pitchFamily="18" charset="0"/>
              </a:rPr>
              <a:t> por línea de comandos</a:t>
            </a:r>
            <a:br>
              <a:rPr lang="es-ES" sz="2800" b="1" i="1" dirty="0">
                <a:solidFill>
                  <a:schemeClr val="accent2">
                    <a:lumMod val="60000"/>
                    <a:lumOff val="40000"/>
                  </a:schemeClr>
                </a:solidFill>
                <a:latin typeface="Bodoni MT Black" panose="02070A03080606020203" pitchFamily="18" charset="0"/>
              </a:rPr>
            </a:br>
            <a:br>
              <a:rPr lang="es-ES" sz="2800" b="1" i="1" dirty="0">
                <a:solidFill>
                  <a:schemeClr val="accent2">
                    <a:lumMod val="60000"/>
                    <a:lumOff val="40000"/>
                  </a:schemeClr>
                </a:solidFill>
                <a:latin typeface="Bodoni MT Black" panose="02070A03080606020203" pitchFamily="18" charset="0"/>
              </a:rPr>
            </a:br>
            <a:endParaRPr lang="es-ES" sz="2800" dirty="0">
              <a:latin typeface="Bodoni MT Black" panose="02070A03080606020203" pitchFamily="18" charset="0"/>
            </a:endParaRPr>
          </a:p>
        </p:txBody>
      </p:sp>
      <p:sp>
        <p:nvSpPr>
          <p:cNvPr id="8" name="Rectangle 2">
            <a:extLst>
              <a:ext uri="{FF2B5EF4-FFF2-40B4-BE49-F238E27FC236}">
                <a16:creationId xmlns:a16="http://schemas.microsoft.com/office/drawing/2014/main" id="{CE051665-FD74-7F30-6CD6-F812A49087B0}"/>
              </a:ext>
            </a:extLst>
          </p:cNvPr>
          <p:cNvSpPr>
            <a:spLocks noChangeArrowheads="1"/>
          </p:cNvSpPr>
          <p:nvPr/>
        </p:nvSpPr>
        <p:spPr bwMode="auto">
          <a:xfrm>
            <a:off x="6342186" y="4433684"/>
            <a:ext cx="2110154" cy="529582"/>
          </a:xfrm>
          <a:prstGeom prst="rect">
            <a:avLst/>
          </a:prstGeom>
          <a:solidFill>
            <a:srgbClr val="FDF6E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400" b="0" i="0" u="none" strike="noStrike" cap="none" normalizeH="0" baseline="0" dirty="0" err="1">
                <a:ln>
                  <a:noFill/>
                </a:ln>
                <a:solidFill>
                  <a:srgbClr val="657B83"/>
                </a:solidFill>
                <a:effectLst/>
                <a:latin typeface="Consolas" panose="020B0609020204030204" pitchFamily="49" charset="0"/>
              </a:rPr>
              <a:t>mysql</a:t>
            </a:r>
            <a:r>
              <a:rPr kumimoji="0" lang="es-ES" altLang="es-ES" sz="2400" b="0" i="0" u="none" strike="noStrike" cap="none" normalizeH="0" baseline="0" dirty="0">
                <a:ln>
                  <a:noFill/>
                </a:ln>
                <a:solidFill>
                  <a:srgbClr val="657B83"/>
                </a:solidFill>
                <a:effectLst/>
                <a:latin typeface="Consolas" panose="020B0609020204030204" pitchFamily="49" charset="0"/>
              </a:rPr>
              <a:t>&gt; </a:t>
            </a:r>
            <a:r>
              <a:rPr kumimoji="0" lang="es-ES" altLang="es-ES" sz="2400" b="0" i="0" u="none" strike="noStrike" cap="none" normalizeH="0" baseline="0" dirty="0" err="1">
                <a:ln>
                  <a:noFill/>
                </a:ln>
                <a:solidFill>
                  <a:srgbClr val="657B83"/>
                </a:solidFill>
                <a:effectLst/>
                <a:latin typeface="Consolas" panose="020B0609020204030204" pitchFamily="49" charset="0"/>
              </a:rPr>
              <a:t>quit</a:t>
            </a:r>
            <a:r>
              <a:rPr kumimoji="0" lang="es-ES" altLang="es-ES" sz="2400" b="0" i="0" u="none" strike="noStrike" cap="none" normalizeH="0" baseline="0" dirty="0">
                <a:ln>
                  <a:noFill/>
                </a:ln>
                <a:solidFill>
                  <a:schemeClr val="tx1"/>
                </a:solidFill>
                <a:effectLst/>
              </a:rPr>
              <a:t> </a:t>
            </a:r>
            <a:endParaRPr kumimoji="0" lang="es-ES" altLang="es-E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1163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F4D453E-C6DF-463F-8C3E-79E0ABCD36B5}"/>
              </a:ext>
            </a:extLst>
          </p:cNvPr>
          <p:cNvPicPr>
            <a:picLocks noChangeAspect="1"/>
          </p:cNvPicPr>
          <p:nvPr/>
        </p:nvPicPr>
        <p:blipFill rotWithShape="1">
          <a:blip r:embed="rId2"/>
          <a:srcRect l="18954" t="9076" r="9536" b="23087"/>
          <a:stretch/>
        </p:blipFill>
        <p:spPr>
          <a:xfrm>
            <a:off x="761212" y="1796249"/>
            <a:ext cx="5797632" cy="3092070"/>
          </a:xfrm>
          <a:prstGeom prst="rect">
            <a:avLst/>
          </a:prstGeom>
        </p:spPr>
      </p:pic>
      <p:sp>
        <p:nvSpPr>
          <p:cNvPr id="5" name="CuadroTexto 4">
            <a:extLst>
              <a:ext uri="{FF2B5EF4-FFF2-40B4-BE49-F238E27FC236}">
                <a16:creationId xmlns:a16="http://schemas.microsoft.com/office/drawing/2014/main" id="{C9FCD797-59E7-4C5E-A9D0-C863549C7AD8}"/>
              </a:ext>
            </a:extLst>
          </p:cNvPr>
          <p:cNvSpPr txBox="1"/>
          <p:nvPr/>
        </p:nvSpPr>
        <p:spPr>
          <a:xfrm>
            <a:off x="191386" y="255181"/>
            <a:ext cx="8665535" cy="1754326"/>
          </a:xfrm>
          <a:prstGeom prst="rect">
            <a:avLst/>
          </a:prstGeom>
          <a:noFill/>
        </p:spPr>
        <p:txBody>
          <a:bodyPr wrap="square" rtlCol="0">
            <a:spAutoFit/>
          </a:bodyPr>
          <a:lstStyle/>
          <a:p>
            <a:pPr algn="just"/>
            <a:r>
              <a:rPr lang="es-ES" dirty="0"/>
              <a:t>Tras el paso anterior ya estamos conectados</a:t>
            </a:r>
          </a:p>
          <a:p>
            <a:pPr algn="just"/>
            <a:endParaRPr lang="es-ES" dirty="0"/>
          </a:p>
          <a:p>
            <a:pPr algn="just"/>
            <a:r>
              <a:rPr lang="es-ES" dirty="0"/>
              <a:t>Para ver las bases de datos que tenemos ya creadas poner en la consola:</a:t>
            </a:r>
          </a:p>
          <a:p>
            <a:pPr algn="just"/>
            <a:r>
              <a:rPr lang="es-ES" dirty="0"/>
              <a:t> </a:t>
            </a:r>
          </a:p>
          <a:p>
            <a:pPr algn="just"/>
            <a:r>
              <a:rPr lang="es-ES" b="1" dirty="0">
                <a:solidFill>
                  <a:srgbClr val="FF0000"/>
                </a:solidFill>
              </a:rPr>
              <a:t>SHOW DATABASES;</a:t>
            </a:r>
          </a:p>
          <a:p>
            <a:endParaRPr lang="es-ES" dirty="0"/>
          </a:p>
        </p:txBody>
      </p:sp>
    </p:spTree>
    <p:extLst>
      <p:ext uri="{BB962C8B-B14F-4D97-AF65-F5344CB8AC3E}">
        <p14:creationId xmlns:p14="http://schemas.microsoft.com/office/powerpoint/2010/main" val="1886033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C9FCD797-59E7-4C5E-A9D0-C863549C7AD8}"/>
              </a:ext>
            </a:extLst>
          </p:cNvPr>
          <p:cNvSpPr txBox="1"/>
          <p:nvPr/>
        </p:nvSpPr>
        <p:spPr>
          <a:xfrm>
            <a:off x="239232" y="119372"/>
            <a:ext cx="8665535" cy="923330"/>
          </a:xfrm>
          <a:prstGeom prst="rect">
            <a:avLst/>
          </a:prstGeom>
          <a:noFill/>
        </p:spPr>
        <p:txBody>
          <a:bodyPr wrap="square" rtlCol="0">
            <a:spAutoFit/>
          </a:bodyPr>
          <a:lstStyle/>
          <a:p>
            <a:pPr algn="just"/>
            <a:r>
              <a:rPr lang="es-ES" dirty="0"/>
              <a:t>También podemos, por ejemplo, seleccionar la versión del gestor y la fecha actual con</a:t>
            </a:r>
          </a:p>
          <a:p>
            <a:pPr algn="just"/>
            <a:r>
              <a:rPr lang="es-ES" b="1" dirty="0">
                <a:solidFill>
                  <a:srgbClr val="FF0000"/>
                </a:solidFill>
              </a:rPr>
              <a:t>SELECT </a:t>
            </a:r>
            <a:r>
              <a:rPr lang="es-ES" b="1" dirty="0" err="1">
                <a:solidFill>
                  <a:srgbClr val="FF0000"/>
                </a:solidFill>
              </a:rPr>
              <a:t>version</a:t>
            </a:r>
            <a:r>
              <a:rPr lang="es-ES" b="1" dirty="0">
                <a:solidFill>
                  <a:srgbClr val="FF0000"/>
                </a:solidFill>
              </a:rPr>
              <a:t>(), </a:t>
            </a:r>
            <a:r>
              <a:rPr lang="es-ES" b="1" dirty="0" err="1">
                <a:solidFill>
                  <a:srgbClr val="FF0000"/>
                </a:solidFill>
              </a:rPr>
              <a:t>current</a:t>
            </a:r>
            <a:r>
              <a:rPr lang="es-ES" b="1" dirty="0">
                <a:solidFill>
                  <a:srgbClr val="FF0000"/>
                </a:solidFill>
              </a:rPr>
              <a:t> date() ;</a:t>
            </a:r>
          </a:p>
          <a:p>
            <a:endParaRPr lang="es-ES" dirty="0"/>
          </a:p>
        </p:txBody>
      </p:sp>
      <p:pic>
        <p:nvPicPr>
          <p:cNvPr id="2" name="Imagen 1">
            <a:extLst>
              <a:ext uri="{FF2B5EF4-FFF2-40B4-BE49-F238E27FC236}">
                <a16:creationId xmlns:a16="http://schemas.microsoft.com/office/drawing/2014/main" id="{046F6D16-AA0E-488C-85CD-B5B4674F7991}"/>
              </a:ext>
            </a:extLst>
          </p:cNvPr>
          <p:cNvPicPr>
            <a:picLocks noChangeAspect="1"/>
          </p:cNvPicPr>
          <p:nvPr/>
        </p:nvPicPr>
        <p:blipFill rotWithShape="1">
          <a:blip r:embed="rId2"/>
          <a:srcRect l="18256" t="9696" r="46418" b="20399"/>
          <a:stretch/>
        </p:blipFill>
        <p:spPr>
          <a:xfrm>
            <a:off x="191387" y="890015"/>
            <a:ext cx="3593804" cy="3998304"/>
          </a:xfrm>
          <a:prstGeom prst="rect">
            <a:avLst/>
          </a:prstGeom>
        </p:spPr>
      </p:pic>
      <p:sp>
        <p:nvSpPr>
          <p:cNvPr id="4" name="CuadroTexto 3">
            <a:extLst>
              <a:ext uri="{FF2B5EF4-FFF2-40B4-BE49-F238E27FC236}">
                <a16:creationId xmlns:a16="http://schemas.microsoft.com/office/drawing/2014/main" id="{CF59A20F-0F3E-4026-91BC-F57FC3AF88FB}"/>
              </a:ext>
            </a:extLst>
          </p:cNvPr>
          <p:cNvSpPr txBox="1"/>
          <p:nvPr/>
        </p:nvSpPr>
        <p:spPr>
          <a:xfrm>
            <a:off x="4072269" y="624513"/>
            <a:ext cx="5071731" cy="4278094"/>
          </a:xfrm>
          <a:prstGeom prst="rect">
            <a:avLst/>
          </a:prstGeom>
          <a:noFill/>
        </p:spPr>
        <p:txBody>
          <a:bodyPr wrap="square" rtlCol="0">
            <a:spAutoFit/>
          </a:bodyPr>
          <a:lstStyle/>
          <a:p>
            <a:r>
              <a:rPr lang="es-ES" sz="1600" dirty="0"/>
              <a:t>Este comando ilustra distintas cosas:</a:t>
            </a:r>
          </a:p>
          <a:p>
            <a:endParaRPr lang="es-ES" sz="1600" dirty="0"/>
          </a:p>
          <a:p>
            <a:r>
              <a:rPr lang="es-ES" sz="1600" dirty="0"/>
              <a:t>• Un comando consiste en una sentencia SQL terminada en </a:t>
            </a:r>
            <a:r>
              <a:rPr lang="es-ES" sz="1600" b="1" dirty="0">
                <a:solidFill>
                  <a:srgbClr val="FF0000"/>
                </a:solidFill>
              </a:rPr>
              <a:t>punto y coma.</a:t>
            </a:r>
          </a:p>
          <a:p>
            <a:r>
              <a:rPr lang="es-ES" sz="1600" dirty="0"/>
              <a:t>• Cuando se escribe un comando, </a:t>
            </a:r>
            <a:r>
              <a:rPr lang="es-ES" sz="1600" dirty="0" err="1"/>
              <a:t>mysql</a:t>
            </a:r>
            <a:r>
              <a:rPr lang="es-ES" sz="1600" dirty="0"/>
              <a:t> lo manda al servidor para que lo ejecute, muestra los resultados y vuelve al </a:t>
            </a:r>
            <a:r>
              <a:rPr lang="es-ES" sz="1600" dirty="0" err="1"/>
              <a:t>prompt</a:t>
            </a:r>
            <a:r>
              <a:rPr lang="es-ES" sz="1600" dirty="0"/>
              <a:t>^ indicando que está listo para recibir más consultas.</a:t>
            </a:r>
          </a:p>
          <a:p>
            <a:r>
              <a:rPr lang="es-ES" sz="1600" dirty="0"/>
              <a:t>• Muestra los resultados en forma de tabla (filas y columnas). La primera fila contiene las etiquetas para las columnas y las filas siguientes muestran los resultados de la consulta.</a:t>
            </a:r>
          </a:p>
          <a:p>
            <a:r>
              <a:rPr lang="es-ES" sz="1600" dirty="0"/>
              <a:t>• Muestra las filas devueltas y cuánto tiempo tardó en ejecutarse, lo cual puede ofrecer una idea de la eficiencia del servidor, aunque estos valores pueden ser imprecisos pues dependen de muchos factores, tales como la carga del servidor, velocidad de comunicación, etc.</a:t>
            </a:r>
          </a:p>
        </p:txBody>
      </p:sp>
    </p:spTree>
    <p:extLst>
      <p:ext uri="{BB962C8B-B14F-4D97-AF65-F5344CB8AC3E}">
        <p14:creationId xmlns:p14="http://schemas.microsoft.com/office/powerpoint/2010/main" val="1538320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CB2C40-339B-4103-A231-522849081AF8}"/>
              </a:ext>
            </a:extLst>
          </p:cNvPr>
          <p:cNvSpPr>
            <a:spLocks noGrp="1"/>
          </p:cNvSpPr>
          <p:nvPr>
            <p:ph type="title"/>
          </p:nvPr>
        </p:nvSpPr>
        <p:spPr>
          <a:xfrm>
            <a:off x="311700" y="349332"/>
            <a:ext cx="8520600" cy="990370"/>
          </a:xfrm>
        </p:spPr>
        <p:txBody>
          <a:bodyPr>
            <a:noAutofit/>
          </a:bodyPr>
          <a:lstStyle/>
          <a:p>
            <a:r>
              <a:rPr lang="es-ES" sz="2900" cap="none" dirty="0">
                <a:solidFill>
                  <a:schemeClr val="accent3"/>
                </a:solidFill>
                <a:latin typeface="Bodoni MT Black" panose="02070A03080606020203" pitchFamily="18" charset="0"/>
              </a:rPr>
              <a:t>5. SQL*Plus: El intérprete de comandos de Oracle</a:t>
            </a:r>
          </a:p>
        </p:txBody>
      </p:sp>
      <p:sp>
        <p:nvSpPr>
          <p:cNvPr id="3" name="Marcador de texto 2">
            <a:extLst>
              <a:ext uri="{FF2B5EF4-FFF2-40B4-BE49-F238E27FC236}">
                <a16:creationId xmlns:a16="http://schemas.microsoft.com/office/drawing/2014/main" id="{ADEB5E29-E27D-463A-9400-79A604C1CFBD}"/>
              </a:ext>
            </a:extLst>
          </p:cNvPr>
          <p:cNvSpPr>
            <a:spLocks noGrp="1"/>
          </p:cNvSpPr>
          <p:nvPr>
            <p:ph type="body" idx="1"/>
          </p:nvPr>
        </p:nvSpPr>
        <p:spPr>
          <a:xfrm>
            <a:off x="184109" y="1446484"/>
            <a:ext cx="8520600" cy="3834195"/>
          </a:xfrm>
        </p:spPr>
        <p:txBody>
          <a:bodyPr/>
          <a:lstStyle/>
          <a:p>
            <a:pPr marL="114300" indent="0">
              <a:lnSpc>
                <a:spcPct val="100000"/>
              </a:lnSpc>
              <a:buNone/>
            </a:pPr>
            <a:r>
              <a:rPr lang="es-ES" sz="1400" dirty="0"/>
              <a:t>Para aprender el lenguaje SQL también podríamos servirnos del intérprete de sentencias SQL llamado </a:t>
            </a:r>
            <a:r>
              <a:rPr lang="es-ES" sz="1400" b="1" dirty="0"/>
              <a:t>SQL*Plus</a:t>
            </a:r>
            <a:r>
              <a:rPr lang="es-ES" sz="1400" dirty="0"/>
              <a:t>. Buscar en vuestra máquina virtual la carpeta </a:t>
            </a:r>
            <a:r>
              <a:rPr lang="es-ES" sz="1400" b="1" dirty="0" err="1"/>
              <a:t>oracle</a:t>
            </a:r>
            <a:r>
              <a:rPr lang="es-ES" sz="1400" b="1" dirty="0"/>
              <a:t> </a:t>
            </a:r>
            <a:r>
              <a:rPr lang="es-ES" sz="1400" dirty="0"/>
              <a:t>(</a:t>
            </a:r>
            <a:r>
              <a:rPr lang="fr-FR" sz="1400" dirty="0"/>
              <a:t>C:\oraclexe\app\oracle\product\11.2.0\server\bin)</a:t>
            </a:r>
          </a:p>
          <a:p>
            <a:pPr marL="114300" indent="0">
              <a:lnSpc>
                <a:spcPct val="100000"/>
              </a:lnSpc>
              <a:buNone/>
            </a:pPr>
            <a:endParaRPr lang="es-ES" dirty="0"/>
          </a:p>
        </p:txBody>
      </p:sp>
      <p:pic>
        <p:nvPicPr>
          <p:cNvPr id="4" name="Imagen 3">
            <a:extLst>
              <a:ext uri="{FF2B5EF4-FFF2-40B4-BE49-F238E27FC236}">
                <a16:creationId xmlns:a16="http://schemas.microsoft.com/office/drawing/2014/main" id="{32BA2451-F1D2-4BEE-892F-3DA95A8A2AF1}"/>
              </a:ext>
            </a:extLst>
          </p:cNvPr>
          <p:cNvPicPr>
            <a:picLocks noChangeAspect="1"/>
          </p:cNvPicPr>
          <p:nvPr/>
        </p:nvPicPr>
        <p:blipFill>
          <a:blip r:embed="rId2"/>
          <a:stretch>
            <a:fillRect/>
          </a:stretch>
        </p:blipFill>
        <p:spPr>
          <a:xfrm>
            <a:off x="2171225" y="2094614"/>
            <a:ext cx="4801550" cy="2699554"/>
          </a:xfrm>
          <a:prstGeom prst="rect">
            <a:avLst/>
          </a:prstGeom>
        </p:spPr>
      </p:pic>
    </p:spTree>
    <p:extLst>
      <p:ext uri="{BB962C8B-B14F-4D97-AF65-F5344CB8AC3E}">
        <p14:creationId xmlns:p14="http://schemas.microsoft.com/office/powerpoint/2010/main" val="2577155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C9B7349-1C10-4BC5-8316-1C04F95D6252}"/>
              </a:ext>
            </a:extLst>
          </p:cNvPr>
          <p:cNvPicPr>
            <a:picLocks noChangeAspect="1"/>
          </p:cNvPicPr>
          <p:nvPr/>
        </p:nvPicPr>
        <p:blipFill>
          <a:blip r:embed="rId2"/>
          <a:stretch>
            <a:fillRect/>
          </a:stretch>
        </p:blipFill>
        <p:spPr>
          <a:xfrm>
            <a:off x="303028" y="171625"/>
            <a:ext cx="8537944" cy="4800250"/>
          </a:xfrm>
          <a:prstGeom prst="rect">
            <a:avLst/>
          </a:prstGeom>
        </p:spPr>
      </p:pic>
    </p:spTree>
    <p:extLst>
      <p:ext uri="{BB962C8B-B14F-4D97-AF65-F5344CB8AC3E}">
        <p14:creationId xmlns:p14="http://schemas.microsoft.com/office/powerpoint/2010/main" val="2320150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2A9F43F-1DF1-4432-9A09-C89B0AA44A89}"/>
              </a:ext>
            </a:extLst>
          </p:cNvPr>
          <p:cNvPicPr>
            <a:picLocks noChangeAspect="1"/>
          </p:cNvPicPr>
          <p:nvPr/>
        </p:nvPicPr>
        <p:blipFill rotWithShape="1">
          <a:blip r:embed="rId2"/>
          <a:srcRect l="11628" t="23553" r="16395" b="14608"/>
          <a:stretch/>
        </p:blipFill>
        <p:spPr>
          <a:xfrm>
            <a:off x="268678" y="757136"/>
            <a:ext cx="8606643" cy="4157330"/>
          </a:xfrm>
          <a:prstGeom prst="rect">
            <a:avLst/>
          </a:prstGeom>
        </p:spPr>
      </p:pic>
      <p:sp>
        <p:nvSpPr>
          <p:cNvPr id="5" name="CuadroTexto 4">
            <a:extLst>
              <a:ext uri="{FF2B5EF4-FFF2-40B4-BE49-F238E27FC236}">
                <a16:creationId xmlns:a16="http://schemas.microsoft.com/office/drawing/2014/main" id="{9FF084FF-B6C0-4B70-81C8-D25644D92EA3}"/>
              </a:ext>
            </a:extLst>
          </p:cNvPr>
          <p:cNvSpPr txBox="1"/>
          <p:nvPr/>
        </p:nvSpPr>
        <p:spPr>
          <a:xfrm>
            <a:off x="3359888" y="233916"/>
            <a:ext cx="2200940" cy="523220"/>
          </a:xfrm>
          <a:prstGeom prst="rect">
            <a:avLst/>
          </a:prstGeom>
          <a:noFill/>
        </p:spPr>
        <p:txBody>
          <a:bodyPr wrap="square" rtlCol="0">
            <a:spAutoFit/>
          </a:bodyPr>
          <a:lstStyle/>
          <a:p>
            <a:r>
              <a:rPr lang="es-ES" dirty="0"/>
              <a:t>Usuario: HR</a:t>
            </a:r>
          </a:p>
          <a:p>
            <a:r>
              <a:rPr lang="es-ES" dirty="0"/>
              <a:t>Contraseña: </a:t>
            </a:r>
            <a:r>
              <a:rPr lang="es-ES" dirty="0" err="1"/>
              <a:t>hr</a:t>
            </a:r>
            <a:endParaRPr lang="es-ES" dirty="0"/>
          </a:p>
        </p:txBody>
      </p:sp>
    </p:spTree>
    <p:extLst>
      <p:ext uri="{BB962C8B-B14F-4D97-AF65-F5344CB8AC3E}">
        <p14:creationId xmlns:p14="http://schemas.microsoft.com/office/powerpoint/2010/main" val="3232067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99226B9-95A6-4E64-9904-C0736C8F560D}"/>
              </a:ext>
            </a:extLst>
          </p:cNvPr>
          <p:cNvPicPr>
            <a:picLocks noChangeAspect="1"/>
          </p:cNvPicPr>
          <p:nvPr/>
        </p:nvPicPr>
        <p:blipFill>
          <a:blip r:embed="rId2"/>
          <a:stretch>
            <a:fillRect/>
          </a:stretch>
        </p:blipFill>
        <p:spPr>
          <a:xfrm>
            <a:off x="595424" y="552476"/>
            <a:ext cx="8165805" cy="4591024"/>
          </a:xfrm>
          <a:prstGeom prst="rect">
            <a:avLst/>
          </a:prstGeom>
        </p:spPr>
      </p:pic>
      <p:sp>
        <p:nvSpPr>
          <p:cNvPr id="5" name="CuadroTexto 4">
            <a:extLst>
              <a:ext uri="{FF2B5EF4-FFF2-40B4-BE49-F238E27FC236}">
                <a16:creationId xmlns:a16="http://schemas.microsoft.com/office/drawing/2014/main" id="{ACA318D5-C3A1-467E-99D6-7ECEC4FC940E}"/>
              </a:ext>
            </a:extLst>
          </p:cNvPr>
          <p:cNvSpPr txBox="1"/>
          <p:nvPr/>
        </p:nvSpPr>
        <p:spPr>
          <a:xfrm>
            <a:off x="595425" y="255181"/>
            <a:ext cx="7049384" cy="369332"/>
          </a:xfrm>
          <a:prstGeom prst="rect">
            <a:avLst/>
          </a:prstGeom>
          <a:noFill/>
        </p:spPr>
        <p:txBody>
          <a:bodyPr wrap="square" rtlCol="0">
            <a:spAutoFit/>
          </a:bodyPr>
          <a:lstStyle/>
          <a:p>
            <a:r>
              <a:rPr lang="es-ES" dirty="0">
                <a:solidFill>
                  <a:srgbClr val="FF0000"/>
                </a:solidFill>
              </a:rPr>
              <a:t>SELECT * FROM </a:t>
            </a:r>
            <a:r>
              <a:rPr lang="es-ES" dirty="0" err="1">
                <a:solidFill>
                  <a:srgbClr val="FF0000"/>
                </a:solidFill>
              </a:rPr>
              <a:t>countries</a:t>
            </a:r>
            <a:r>
              <a:rPr lang="es-ES" dirty="0">
                <a:solidFill>
                  <a:srgbClr val="FF0000"/>
                </a:solidFill>
              </a:rPr>
              <a:t>;           (ojo con el punto y coma)</a:t>
            </a:r>
          </a:p>
        </p:txBody>
      </p:sp>
    </p:spTree>
    <p:extLst>
      <p:ext uri="{BB962C8B-B14F-4D97-AF65-F5344CB8AC3E}">
        <p14:creationId xmlns:p14="http://schemas.microsoft.com/office/powerpoint/2010/main" val="4133546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2F57FE6-2BCB-49AA-B8D3-E8DCD32A889E}"/>
              </a:ext>
            </a:extLst>
          </p:cNvPr>
          <p:cNvPicPr>
            <a:picLocks noChangeAspect="1"/>
          </p:cNvPicPr>
          <p:nvPr/>
        </p:nvPicPr>
        <p:blipFill>
          <a:blip r:embed="rId2"/>
          <a:stretch>
            <a:fillRect/>
          </a:stretch>
        </p:blipFill>
        <p:spPr>
          <a:xfrm>
            <a:off x="0" y="467833"/>
            <a:ext cx="8314121" cy="4674411"/>
          </a:xfrm>
          <a:prstGeom prst="rect">
            <a:avLst/>
          </a:prstGeom>
        </p:spPr>
      </p:pic>
      <p:sp>
        <p:nvSpPr>
          <p:cNvPr id="5" name="CuadroTexto 4">
            <a:extLst>
              <a:ext uri="{FF2B5EF4-FFF2-40B4-BE49-F238E27FC236}">
                <a16:creationId xmlns:a16="http://schemas.microsoft.com/office/drawing/2014/main" id="{F07D88FF-6DD7-4D5D-9161-1FDB43447C23}"/>
              </a:ext>
            </a:extLst>
          </p:cNvPr>
          <p:cNvSpPr txBox="1"/>
          <p:nvPr/>
        </p:nvSpPr>
        <p:spPr>
          <a:xfrm>
            <a:off x="520995" y="160056"/>
            <a:ext cx="6241312" cy="369332"/>
          </a:xfrm>
          <a:prstGeom prst="rect">
            <a:avLst/>
          </a:prstGeom>
          <a:noFill/>
        </p:spPr>
        <p:txBody>
          <a:bodyPr wrap="square" rtlCol="0">
            <a:spAutoFit/>
          </a:bodyPr>
          <a:lstStyle/>
          <a:p>
            <a:r>
              <a:rPr lang="es-ES" dirty="0">
                <a:solidFill>
                  <a:srgbClr val="FF0000"/>
                </a:solidFill>
              </a:rPr>
              <a:t>SELECT * FROM Jobs;</a:t>
            </a:r>
          </a:p>
        </p:txBody>
      </p:sp>
    </p:spTree>
    <p:extLst>
      <p:ext uri="{BB962C8B-B14F-4D97-AF65-F5344CB8AC3E}">
        <p14:creationId xmlns:p14="http://schemas.microsoft.com/office/powerpoint/2010/main" val="312327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1E8168-07AE-4B9B-9543-02CA373D14A5}"/>
              </a:ext>
            </a:extLst>
          </p:cNvPr>
          <p:cNvSpPr>
            <a:spLocks noGrp="1"/>
          </p:cNvSpPr>
          <p:nvPr>
            <p:ph type="title"/>
          </p:nvPr>
        </p:nvSpPr>
        <p:spPr>
          <a:xfrm>
            <a:off x="623400" y="693381"/>
            <a:ext cx="8520600" cy="572700"/>
          </a:xfrm>
        </p:spPr>
        <p:txBody>
          <a:bodyPr>
            <a:normAutofit fontScale="90000"/>
          </a:bodyPr>
          <a:lstStyle/>
          <a:p>
            <a:r>
              <a:rPr lang="es-ES" dirty="0">
                <a:latin typeface="Bodoni MT Black" panose="02070A03080606020203" pitchFamily="18" charset="0"/>
                <a:cs typeface="Aharoni" panose="02010803020104030203" pitchFamily="2" charset="-79"/>
              </a:rPr>
              <a:t>1.Introducción</a:t>
            </a:r>
          </a:p>
        </p:txBody>
      </p:sp>
      <p:sp>
        <p:nvSpPr>
          <p:cNvPr id="3" name="Marcador de texto 2">
            <a:extLst>
              <a:ext uri="{FF2B5EF4-FFF2-40B4-BE49-F238E27FC236}">
                <a16:creationId xmlns:a16="http://schemas.microsoft.com/office/drawing/2014/main" id="{2D12B7A6-E23C-4838-B162-0C387D3BB5A8}"/>
              </a:ext>
            </a:extLst>
          </p:cNvPr>
          <p:cNvSpPr>
            <a:spLocks noGrp="1"/>
          </p:cNvSpPr>
          <p:nvPr>
            <p:ph type="body" idx="1"/>
          </p:nvPr>
        </p:nvSpPr>
        <p:spPr>
          <a:xfrm>
            <a:off x="311700" y="1582169"/>
            <a:ext cx="8520600" cy="3855460"/>
          </a:xfrm>
        </p:spPr>
        <p:txBody>
          <a:bodyPr/>
          <a:lstStyle/>
          <a:p>
            <a:pPr marL="114300" indent="0" algn="just">
              <a:buNone/>
            </a:pPr>
            <a:r>
              <a:rPr lang="es-ES" sz="1600" dirty="0"/>
              <a:t>En la </a:t>
            </a:r>
            <a:r>
              <a:rPr lang="es-ES" sz="1600" b="1" dirty="0"/>
              <a:t>fase de análisis </a:t>
            </a:r>
            <a:r>
              <a:rPr lang="es-ES" sz="1600" dirty="0"/>
              <a:t>hemos realizado la </a:t>
            </a:r>
            <a:r>
              <a:rPr lang="es-ES" sz="1600" b="1" dirty="0"/>
              <a:t>E.R.S.</a:t>
            </a:r>
            <a:r>
              <a:rPr lang="es-ES" sz="1600" dirty="0"/>
              <a:t> A partir de dicha especificación de requisitos, aprendimos a realizar </a:t>
            </a:r>
            <a:r>
              <a:rPr lang="es-ES" sz="1600" b="1" dirty="0"/>
              <a:t>el diseño conceptual </a:t>
            </a:r>
            <a:r>
              <a:rPr lang="es-ES" sz="1600" dirty="0"/>
              <a:t>de una BD mediante el </a:t>
            </a:r>
            <a:r>
              <a:rPr lang="es-ES" sz="1600" b="1" dirty="0"/>
              <a:t>Modelo E/R</a:t>
            </a:r>
            <a:r>
              <a:rPr lang="es-ES" sz="1600" dirty="0"/>
              <a:t>.</a:t>
            </a:r>
          </a:p>
          <a:p>
            <a:pPr marL="114300" indent="0" algn="just">
              <a:buNone/>
            </a:pPr>
            <a:endParaRPr lang="es-ES" sz="1600" dirty="0"/>
          </a:p>
          <a:p>
            <a:pPr marL="114300" indent="0" algn="just">
              <a:buNone/>
            </a:pPr>
            <a:r>
              <a:rPr lang="es-ES" sz="1600" dirty="0"/>
              <a:t>También vimos como hacer el </a:t>
            </a:r>
            <a:r>
              <a:rPr lang="es-ES" sz="1600" b="1" dirty="0"/>
              <a:t>modelo lógico </a:t>
            </a:r>
            <a:r>
              <a:rPr lang="es-ES" sz="1600" dirty="0"/>
              <a:t>mediante </a:t>
            </a:r>
            <a:r>
              <a:rPr lang="es-ES" sz="1600" b="1" dirty="0"/>
              <a:t>el modelo relacional </a:t>
            </a:r>
            <a:r>
              <a:rPr lang="es-ES" sz="1600" dirty="0"/>
              <a:t>que se obtenía a partir del modelo E/R y aprendimos a comprobar que dicho modelo estaba </a:t>
            </a:r>
            <a:r>
              <a:rPr lang="es-ES" sz="1600" b="1" dirty="0"/>
              <a:t>normalizado</a:t>
            </a:r>
            <a:r>
              <a:rPr lang="es-ES" sz="1600" dirty="0"/>
              <a:t>.</a:t>
            </a:r>
          </a:p>
          <a:p>
            <a:pPr marL="114300" indent="0" algn="just">
              <a:buNone/>
            </a:pPr>
            <a:endParaRPr lang="es-ES" sz="1600" dirty="0"/>
          </a:p>
          <a:p>
            <a:pPr marL="114300" indent="0" algn="just">
              <a:buNone/>
            </a:pPr>
            <a:r>
              <a:rPr lang="es-ES" sz="1600" dirty="0"/>
              <a:t>Siguiendo con el proceso de desarrollo, lo que debemos hacer ahora es pasar al </a:t>
            </a:r>
            <a:r>
              <a:rPr lang="es-ES" sz="1600" b="1" dirty="0"/>
              <a:t>diseño físico de la BD</a:t>
            </a:r>
            <a:r>
              <a:rPr lang="es-ES" sz="1600" dirty="0"/>
              <a:t>. Es decir, </a:t>
            </a:r>
            <a:r>
              <a:rPr lang="es-ES" sz="1600" b="1" dirty="0"/>
              <a:t>implementar la Base de Datos</a:t>
            </a:r>
            <a:r>
              <a:rPr lang="es-ES" sz="1600" dirty="0"/>
              <a:t>.</a:t>
            </a:r>
          </a:p>
          <a:p>
            <a:pPr marL="114300" indent="0" algn="just">
              <a:buNone/>
            </a:pPr>
            <a:endParaRPr lang="es-ES" sz="1600" dirty="0"/>
          </a:p>
          <a:p>
            <a:pPr marL="114300" indent="0" algn="just">
              <a:buNone/>
            </a:pPr>
            <a:r>
              <a:rPr lang="es-ES" sz="1600" dirty="0"/>
              <a:t>Para ello, se programarán las diferentes tablas que constituirán la Base de Datos, se introducirán los datos y, más adelante, se construirán las consultas. Todo ello se hará </a:t>
            </a:r>
            <a:r>
              <a:rPr lang="es-ES" sz="1600" b="1" dirty="0"/>
              <a:t>programando en el lenguaje </a:t>
            </a:r>
            <a:r>
              <a:rPr lang="es-ES" sz="1600" dirty="0"/>
              <a:t>más extendido para la definición y manipulación de datos en SGBDR: </a:t>
            </a:r>
            <a:r>
              <a:rPr lang="es-ES" sz="1600" b="1" dirty="0"/>
              <a:t>SQL.. </a:t>
            </a:r>
          </a:p>
        </p:txBody>
      </p:sp>
    </p:spTree>
    <p:extLst>
      <p:ext uri="{BB962C8B-B14F-4D97-AF65-F5344CB8AC3E}">
        <p14:creationId xmlns:p14="http://schemas.microsoft.com/office/powerpoint/2010/main" val="3494598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792C7E-5153-4BF9-AC1C-608628427D9C}"/>
              </a:ext>
            </a:extLst>
          </p:cNvPr>
          <p:cNvSpPr>
            <a:spLocks noGrp="1"/>
          </p:cNvSpPr>
          <p:nvPr>
            <p:ph type="title"/>
          </p:nvPr>
        </p:nvSpPr>
        <p:spPr>
          <a:xfrm>
            <a:off x="216006" y="168579"/>
            <a:ext cx="8520600" cy="983896"/>
          </a:xfrm>
        </p:spPr>
        <p:txBody>
          <a:bodyPr>
            <a:normAutofit/>
          </a:bodyPr>
          <a:lstStyle/>
          <a:p>
            <a:r>
              <a:rPr lang="es-ES" sz="2900" cap="none" dirty="0">
                <a:solidFill>
                  <a:schemeClr val="accent3"/>
                </a:solidFill>
                <a:latin typeface="Bodoni MT Black" panose="02070A03080606020203" pitchFamily="18" charset="0"/>
              </a:rPr>
              <a:t>6. Creación, modificación y eliminación de una BD</a:t>
            </a:r>
          </a:p>
        </p:txBody>
      </p:sp>
      <p:sp>
        <p:nvSpPr>
          <p:cNvPr id="7" name="Google Shape;176;p31">
            <a:extLst>
              <a:ext uri="{FF2B5EF4-FFF2-40B4-BE49-F238E27FC236}">
                <a16:creationId xmlns:a16="http://schemas.microsoft.com/office/drawing/2014/main" id="{BF6CD005-C293-4581-99D8-34C0B2C480F5}"/>
              </a:ext>
            </a:extLst>
          </p:cNvPr>
          <p:cNvSpPr txBox="1">
            <a:spLocks noGrp="1"/>
          </p:cNvSpPr>
          <p:nvPr>
            <p:ph type="body" idx="1"/>
          </p:nvPr>
        </p:nvSpPr>
        <p:spPr>
          <a:xfrm>
            <a:off x="216006" y="1888616"/>
            <a:ext cx="8520600" cy="3086305"/>
          </a:xfrm>
          <a:prstGeom prst="rect">
            <a:avLst/>
          </a:prstGeom>
        </p:spPr>
        <p:txBody>
          <a:bodyPr spcFirstLastPara="1" wrap="square" lIns="91425" tIns="91425" rIns="91425" bIns="91425" anchor="t" anchorCtr="0">
            <a:noAutofit/>
          </a:bodyPr>
          <a:lstStyle/>
          <a:p>
            <a:pPr marL="0" lvl="0" indent="0" algn="just">
              <a:buNone/>
            </a:pPr>
            <a:r>
              <a:rPr lang="es-ES" sz="3200" dirty="0"/>
              <a:t>En este punto vamos a ver cómo crear, modificar y eliminar una BD.</a:t>
            </a:r>
          </a:p>
          <a:p>
            <a:pPr marL="0" lvl="0" indent="0" algn="just">
              <a:buNone/>
            </a:pPr>
            <a:endParaRPr dirty="0"/>
          </a:p>
        </p:txBody>
      </p:sp>
    </p:spTree>
    <p:extLst>
      <p:ext uri="{BB962C8B-B14F-4D97-AF65-F5344CB8AC3E}">
        <p14:creationId xmlns:p14="http://schemas.microsoft.com/office/powerpoint/2010/main" val="3141536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792C7E-5153-4BF9-AC1C-608628427D9C}"/>
              </a:ext>
            </a:extLst>
          </p:cNvPr>
          <p:cNvSpPr>
            <a:spLocks noGrp="1"/>
          </p:cNvSpPr>
          <p:nvPr>
            <p:ph type="title"/>
          </p:nvPr>
        </p:nvSpPr>
        <p:spPr>
          <a:xfrm>
            <a:off x="216006" y="168579"/>
            <a:ext cx="8520600" cy="983896"/>
          </a:xfrm>
        </p:spPr>
        <p:txBody>
          <a:bodyPr/>
          <a:lstStyle/>
          <a:p>
            <a:r>
              <a:rPr lang="es-ES" sz="2900" cap="none" dirty="0">
                <a:solidFill>
                  <a:schemeClr val="accent3"/>
                </a:solidFill>
                <a:latin typeface="Bodoni MT Black" panose="02070A03080606020203" pitchFamily="18" charset="0"/>
              </a:rPr>
              <a:t>6.1. Creación de una BD</a:t>
            </a:r>
          </a:p>
        </p:txBody>
      </p:sp>
      <p:sp>
        <p:nvSpPr>
          <p:cNvPr id="7" name="Google Shape;176;p31">
            <a:extLst>
              <a:ext uri="{FF2B5EF4-FFF2-40B4-BE49-F238E27FC236}">
                <a16:creationId xmlns:a16="http://schemas.microsoft.com/office/drawing/2014/main" id="{BF6CD005-C293-4581-99D8-34C0B2C480F5}"/>
              </a:ext>
            </a:extLst>
          </p:cNvPr>
          <p:cNvSpPr txBox="1">
            <a:spLocks noGrp="1"/>
          </p:cNvSpPr>
          <p:nvPr>
            <p:ph type="body" idx="1"/>
          </p:nvPr>
        </p:nvSpPr>
        <p:spPr>
          <a:xfrm>
            <a:off x="322332" y="741416"/>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SQL:</a:t>
            </a:r>
          </a:p>
          <a:p>
            <a:pPr marL="0" lvl="0" indent="0" algn="l" rtl="0">
              <a:spcBef>
                <a:spcPts val="0"/>
              </a:spcBef>
              <a:spcAft>
                <a:spcPts val="0"/>
              </a:spcAft>
              <a:buNone/>
            </a:pPr>
            <a:endParaRPr lang="es" dirty="0"/>
          </a:p>
          <a:p>
            <a:pPr marL="0" lvl="0" indent="0" algn="l" rtl="0">
              <a:spcBef>
                <a:spcPts val="0"/>
              </a:spcBef>
              <a:spcAft>
                <a:spcPts val="0"/>
              </a:spcAft>
              <a:buNone/>
            </a:pPr>
            <a:r>
              <a:rPr lang="es" dirty="0">
                <a:solidFill>
                  <a:srgbClr val="FF0000"/>
                </a:solidFill>
              </a:rPr>
              <a:t>CREATE DATABASE [nombre];</a:t>
            </a:r>
            <a:endParaRPr dirty="0">
              <a:solidFill>
                <a:srgbClr val="FF0000"/>
              </a:solidFill>
            </a:endParaRPr>
          </a:p>
        </p:txBody>
      </p:sp>
      <p:pic>
        <p:nvPicPr>
          <p:cNvPr id="4" name="Imagen 3">
            <a:extLst>
              <a:ext uri="{FF2B5EF4-FFF2-40B4-BE49-F238E27FC236}">
                <a16:creationId xmlns:a16="http://schemas.microsoft.com/office/drawing/2014/main" id="{49D9AF23-CEE4-484A-A138-5B861B92B6B3}"/>
              </a:ext>
            </a:extLst>
          </p:cNvPr>
          <p:cNvPicPr>
            <a:picLocks noChangeAspect="1"/>
          </p:cNvPicPr>
          <p:nvPr/>
        </p:nvPicPr>
        <p:blipFill rotWithShape="1">
          <a:blip r:embed="rId2"/>
          <a:srcRect l="26235" t="73837" r="48731" b="15431"/>
          <a:stretch/>
        </p:blipFill>
        <p:spPr>
          <a:xfrm>
            <a:off x="301068" y="1646443"/>
            <a:ext cx="4082057" cy="983896"/>
          </a:xfrm>
          <a:prstGeom prst="rect">
            <a:avLst/>
          </a:prstGeom>
        </p:spPr>
      </p:pic>
      <p:pic>
        <p:nvPicPr>
          <p:cNvPr id="8" name="Imagen 7">
            <a:extLst>
              <a:ext uri="{FF2B5EF4-FFF2-40B4-BE49-F238E27FC236}">
                <a16:creationId xmlns:a16="http://schemas.microsoft.com/office/drawing/2014/main" id="{29AA5901-6567-4939-B18A-81F283D0509A}"/>
              </a:ext>
            </a:extLst>
          </p:cNvPr>
          <p:cNvPicPr>
            <a:picLocks noChangeAspect="1"/>
          </p:cNvPicPr>
          <p:nvPr/>
        </p:nvPicPr>
        <p:blipFill rotWithShape="1">
          <a:blip r:embed="rId3"/>
          <a:srcRect l="17442" t="44235" r="60982" b="21435"/>
          <a:stretch/>
        </p:blipFill>
        <p:spPr>
          <a:xfrm>
            <a:off x="5941161" y="1911662"/>
            <a:ext cx="2795445" cy="2500697"/>
          </a:xfrm>
          <a:prstGeom prst="rect">
            <a:avLst/>
          </a:prstGeom>
        </p:spPr>
      </p:pic>
      <p:sp>
        <p:nvSpPr>
          <p:cNvPr id="6" name="CuadroTexto 5">
            <a:extLst>
              <a:ext uri="{FF2B5EF4-FFF2-40B4-BE49-F238E27FC236}">
                <a16:creationId xmlns:a16="http://schemas.microsoft.com/office/drawing/2014/main" id="{06BFC6E3-C178-EB2B-9B81-36FCC60E874A}"/>
              </a:ext>
            </a:extLst>
          </p:cNvPr>
          <p:cNvSpPr txBox="1"/>
          <p:nvPr/>
        </p:nvSpPr>
        <p:spPr>
          <a:xfrm>
            <a:off x="538436" y="3322217"/>
            <a:ext cx="4572000" cy="369332"/>
          </a:xfrm>
          <a:prstGeom prst="rect">
            <a:avLst/>
          </a:prstGeom>
          <a:noFill/>
        </p:spPr>
        <p:txBody>
          <a:bodyPr wrap="square">
            <a:spAutoFit/>
          </a:bodyPr>
          <a:lstStyle/>
          <a:p>
            <a:pPr marL="0" lvl="0" indent="0" algn="l" rtl="0">
              <a:lnSpc>
                <a:spcPct val="100000"/>
              </a:lnSpc>
              <a:spcAft>
                <a:spcPts val="600"/>
              </a:spcAft>
              <a:buNone/>
            </a:pPr>
            <a:r>
              <a:rPr lang="es" sz="1800" dirty="0">
                <a:solidFill>
                  <a:srgbClr val="FF0000"/>
                </a:solidFill>
              </a:rPr>
              <a:t>USE nombre;</a:t>
            </a:r>
          </a:p>
        </p:txBody>
      </p:sp>
      <p:sp>
        <p:nvSpPr>
          <p:cNvPr id="10" name="CuadroTexto 9">
            <a:extLst>
              <a:ext uri="{FF2B5EF4-FFF2-40B4-BE49-F238E27FC236}">
                <a16:creationId xmlns:a16="http://schemas.microsoft.com/office/drawing/2014/main" id="{0DC16F28-96A4-76E9-7E3D-5CA21A3F86DF}"/>
              </a:ext>
            </a:extLst>
          </p:cNvPr>
          <p:cNvSpPr txBox="1"/>
          <p:nvPr/>
        </p:nvSpPr>
        <p:spPr>
          <a:xfrm>
            <a:off x="5832231" y="1402575"/>
            <a:ext cx="2309446" cy="338554"/>
          </a:xfrm>
          <a:prstGeom prst="rect">
            <a:avLst/>
          </a:prstGeom>
          <a:noFill/>
        </p:spPr>
        <p:txBody>
          <a:bodyPr wrap="square">
            <a:spAutoFit/>
          </a:bodyPr>
          <a:lstStyle/>
          <a:p>
            <a:pPr marL="0" lvl="0" indent="0" algn="l" rtl="0">
              <a:lnSpc>
                <a:spcPct val="100000"/>
              </a:lnSpc>
              <a:spcAft>
                <a:spcPts val="600"/>
              </a:spcAft>
              <a:buNone/>
            </a:pPr>
            <a:r>
              <a:rPr lang="es" sz="1600" b="1" dirty="0">
                <a:solidFill>
                  <a:srgbClr val="FF0000"/>
                </a:solidFill>
              </a:rPr>
              <a:t>SHOW DATABASES;</a:t>
            </a:r>
          </a:p>
        </p:txBody>
      </p:sp>
      <p:pic>
        <p:nvPicPr>
          <p:cNvPr id="11" name="Imagen 10">
            <a:extLst>
              <a:ext uri="{FF2B5EF4-FFF2-40B4-BE49-F238E27FC236}">
                <a16:creationId xmlns:a16="http://schemas.microsoft.com/office/drawing/2014/main" id="{B2E97662-8424-5D0E-09E1-CA98FD15DFC0}"/>
              </a:ext>
            </a:extLst>
          </p:cNvPr>
          <p:cNvPicPr>
            <a:picLocks noChangeAspect="1"/>
          </p:cNvPicPr>
          <p:nvPr/>
        </p:nvPicPr>
        <p:blipFill rotWithShape="1">
          <a:blip r:embed="rId4"/>
          <a:srcRect t="51523" r="82594" b="42984"/>
          <a:stretch/>
        </p:blipFill>
        <p:spPr>
          <a:xfrm>
            <a:off x="546808" y="3812383"/>
            <a:ext cx="4816107" cy="854520"/>
          </a:xfrm>
          <a:prstGeom prst="rect">
            <a:avLst/>
          </a:prstGeom>
        </p:spPr>
      </p:pic>
    </p:spTree>
    <p:extLst>
      <p:ext uri="{BB962C8B-B14F-4D97-AF65-F5344CB8AC3E}">
        <p14:creationId xmlns:p14="http://schemas.microsoft.com/office/powerpoint/2010/main" val="3663081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191"/>
        <p:cNvGrpSpPr/>
        <p:nvPr/>
      </p:nvGrpSpPr>
      <p:grpSpPr>
        <a:xfrm>
          <a:off x="0" y="0"/>
          <a:ext cx="0" cy="0"/>
          <a:chOff x="0" y="0"/>
          <a:chExt cx="0" cy="0"/>
        </a:xfrm>
      </p:grpSpPr>
      <p:sp>
        <p:nvSpPr>
          <p:cNvPr id="192" name="Google Shape;192;p33"/>
          <p:cNvSpPr txBox="1">
            <a:spLocks noGrp="1"/>
          </p:cNvSpPr>
          <p:nvPr>
            <p:ph type="title"/>
          </p:nvPr>
        </p:nvSpPr>
        <p:spPr>
          <a:xfrm>
            <a:off x="311700" y="111278"/>
            <a:ext cx="8520600" cy="572700"/>
          </a:xfrm>
          <a:prstGeom prst="rect">
            <a:avLst/>
          </a:prstGeom>
        </p:spPr>
        <p:txBody>
          <a:bodyPr spcFirstLastPara="1" vert="horz" wrap="square" lIns="91425" tIns="91425" rIns="91425" bIns="91425" rtlCol="0" anchor="t" anchorCtr="0">
            <a:noAutofit/>
          </a:bodyPr>
          <a:lstStyle/>
          <a:p>
            <a:r>
              <a:rPr lang="es" sz="2900" cap="none" dirty="0">
                <a:solidFill>
                  <a:schemeClr val="accent3"/>
                </a:solidFill>
                <a:latin typeface="Bodoni MT Black" panose="02070A03080606020203" pitchFamily="18" charset="0"/>
              </a:rPr>
              <a:t>6.2 Modificación de bases de datos</a:t>
            </a:r>
            <a:endParaRPr sz="2900" cap="none" dirty="0">
              <a:solidFill>
                <a:schemeClr val="accent3"/>
              </a:solidFill>
              <a:latin typeface="Bodoni MT Black" panose="02070A03080606020203" pitchFamily="18" charset="0"/>
            </a:endParaRPr>
          </a:p>
        </p:txBody>
      </p:sp>
      <p:sp>
        <p:nvSpPr>
          <p:cNvPr id="193" name="Google Shape;193;p33"/>
          <p:cNvSpPr txBox="1">
            <a:spLocks noGrp="1"/>
          </p:cNvSpPr>
          <p:nvPr>
            <p:ph type="body" idx="1"/>
          </p:nvPr>
        </p:nvSpPr>
        <p:spPr>
          <a:xfrm>
            <a:off x="1285637" y="1007229"/>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ES" dirty="0"/>
              <a:t>SQL</a:t>
            </a:r>
          </a:p>
          <a:p>
            <a:pPr marL="0" lvl="0" indent="0" algn="l" rtl="0">
              <a:lnSpc>
                <a:spcPct val="100000"/>
              </a:lnSpc>
              <a:spcBef>
                <a:spcPts val="0"/>
              </a:spcBef>
              <a:spcAft>
                <a:spcPts val="0"/>
              </a:spcAft>
              <a:buNone/>
            </a:pPr>
            <a:r>
              <a:rPr lang="es" dirty="0">
                <a:solidFill>
                  <a:srgbClr val="FF0000"/>
                </a:solidFill>
              </a:rPr>
              <a:t>ALTER DATABASE [nombre]</a:t>
            </a:r>
            <a:endParaRPr dirty="0">
              <a:solidFill>
                <a:srgbClr val="FF0000"/>
              </a:solidFill>
            </a:endParaRPr>
          </a:p>
          <a:p>
            <a:pPr marL="0" lvl="0" indent="0" algn="l" rtl="0">
              <a:lnSpc>
                <a:spcPct val="100000"/>
              </a:lnSpc>
              <a:spcBef>
                <a:spcPts val="1600"/>
              </a:spcBef>
              <a:spcAft>
                <a:spcPts val="1600"/>
              </a:spcAft>
              <a:buNone/>
            </a:pPr>
            <a:r>
              <a:rPr lang="es" dirty="0"/>
              <a:t>CHARACTER SET [] | COLLATE [] | …;</a:t>
            </a:r>
          </a:p>
          <a:p>
            <a:pPr marL="0" lvl="0" indent="0" algn="l" rtl="0">
              <a:lnSpc>
                <a:spcPct val="100000"/>
              </a:lnSpc>
              <a:spcBef>
                <a:spcPts val="1600"/>
              </a:spcBef>
              <a:spcAft>
                <a:spcPts val="1600"/>
              </a:spcAft>
              <a:buNone/>
            </a:pPr>
            <a:endParaRPr dirty="0"/>
          </a:p>
        </p:txBody>
      </p:sp>
      <p:pic>
        <p:nvPicPr>
          <p:cNvPr id="3" name="Imagen 2">
            <a:extLst>
              <a:ext uri="{FF2B5EF4-FFF2-40B4-BE49-F238E27FC236}">
                <a16:creationId xmlns:a16="http://schemas.microsoft.com/office/drawing/2014/main" id="{9C44ECFE-A357-431C-BAAC-65D55A91B8A7}"/>
              </a:ext>
            </a:extLst>
          </p:cNvPr>
          <p:cNvPicPr>
            <a:picLocks noChangeAspect="1"/>
          </p:cNvPicPr>
          <p:nvPr/>
        </p:nvPicPr>
        <p:blipFill rotWithShape="1">
          <a:blip r:embed="rId3"/>
          <a:srcRect l="18838" t="50000" r="31628" b="31774"/>
          <a:stretch/>
        </p:blipFill>
        <p:spPr>
          <a:xfrm>
            <a:off x="792229" y="2571751"/>
            <a:ext cx="7562950" cy="156452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205"/>
        <p:cNvGrpSpPr/>
        <p:nvPr/>
      </p:nvGrpSpPr>
      <p:grpSpPr>
        <a:xfrm>
          <a:off x="0" y="0"/>
          <a:ext cx="0" cy="0"/>
          <a:chOff x="0" y="0"/>
          <a:chExt cx="0" cy="0"/>
        </a:xfrm>
      </p:grpSpPr>
      <p:sp>
        <p:nvSpPr>
          <p:cNvPr id="206" name="Google Shape;206;p35"/>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s" sz="2900" cap="none" dirty="0">
                <a:solidFill>
                  <a:schemeClr val="accent3"/>
                </a:solidFill>
                <a:latin typeface="Bodoni MT Black" panose="02070A03080606020203" pitchFamily="18" charset="0"/>
              </a:rPr>
              <a:t>6.3 Borrado de bases de datos</a:t>
            </a:r>
            <a:endParaRPr sz="2900" cap="none" dirty="0">
              <a:solidFill>
                <a:schemeClr val="accent3"/>
              </a:solidFill>
              <a:latin typeface="Bodoni MT Black" panose="02070A03080606020203" pitchFamily="18" charset="0"/>
            </a:endParaRPr>
          </a:p>
        </p:txBody>
      </p:sp>
      <p:sp>
        <p:nvSpPr>
          <p:cNvPr id="207" name="Google Shape;207;p35"/>
          <p:cNvSpPr txBox="1">
            <a:spLocks noGrp="1"/>
          </p:cNvSpPr>
          <p:nvPr>
            <p:ph type="body" idx="1"/>
          </p:nvPr>
        </p:nvSpPr>
        <p:spPr>
          <a:xfrm>
            <a:off x="311700" y="1152475"/>
            <a:ext cx="8520600" cy="354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dirty="0"/>
              <a:t>SQL:</a:t>
            </a:r>
            <a:endParaRPr sz="1800" dirty="0"/>
          </a:p>
          <a:p>
            <a:pPr marL="0" lvl="0" indent="0" algn="l" rtl="0">
              <a:lnSpc>
                <a:spcPct val="100000"/>
              </a:lnSpc>
              <a:spcBef>
                <a:spcPts val="1600"/>
              </a:spcBef>
              <a:spcAft>
                <a:spcPts val="1600"/>
              </a:spcAft>
              <a:buNone/>
            </a:pPr>
            <a:r>
              <a:rPr lang="es" sz="1800" dirty="0">
                <a:solidFill>
                  <a:srgbClr val="FF0000"/>
                </a:solidFill>
              </a:rPr>
              <a:t>DROP DATABASE [nombre];</a:t>
            </a:r>
          </a:p>
          <a:p>
            <a:pPr marL="0" lvl="0" indent="0" algn="l" rtl="0">
              <a:spcBef>
                <a:spcPts val="1600"/>
              </a:spcBef>
              <a:spcAft>
                <a:spcPts val="1600"/>
              </a:spcAft>
              <a:buNone/>
            </a:pPr>
            <a:endParaRPr sz="1800" dirty="0">
              <a:solidFill>
                <a:srgbClr val="FF0000"/>
              </a:solidFill>
            </a:endParaRPr>
          </a:p>
        </p:txBody>
      </p:sp>
      <p:pic>
        <p:nvPicPr>
          <p:cNvPr id="2" name="Imagen 1">
            <a:extLst>
              <a:ext uri="{FF2B5EF4-FFF2-40B4-BE49-F238E27FC236}">
                <a16:creationId xmlns:a16="http://schemas.microsoft.com/office/drawing/2014/main" id="{8B0B2B77-0E89-4AAC-B2F7-1CBCBA233CE2}"/>
              </a:ext>
            </a:extLst>
          </p:cNvPr>
          <p:cNvPicPr>
            <a:picLocks noChangeAspect="1"/>
          </p:cNvPicPr>
          <p:nvPr/>
        </p:nvPicPr>
        <p:blipFill rotWithShape="1">
          <a:blip r:embed="rId3"/>
          <a:srcRect l="18838" t="44986" r="38837" b="49223"/>
          <a:stretch/>
        </p:blipFill>
        <p:spPr>
          <a:xfrm>
            <a:off x="311700" y="2762368"/>
            <a:ext cx="8431638" cy="64858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DB5B29-29BF-4525-876F-29C8A57506C1}"/>
              </a:ext>
            </a:extLst>
          </p:cNvPr>
          <p:cNvSpPr>
            <a:spLocks noGrp="1"/>
          </p:cNvSpPr>
          <p:nvPr>
            <p:ph type="title"/>
          </p:nvPr>
        </p:nvSpPr>
        <p:spPr/>
        <p:txBody>
          <a:bodyPr spcFirstLastPara="1" vert="horz" wrap="square" lIns="91425" tIns="91425" rIns="91425" bIns="91425" rtlCol="0" anchor="t" anchorCtr="0">
            <a:noAutofit/>
          </a:bodyPr>
          <a:lstStyle/>
          <a:p>
            <a:r>
              <a:rPr lang="es-ES" sz="2900" cap="none" dirty="0">
                <a:solidFill>
                  <a:schemeClr val="accent3"/>
                </a:solidFill>
                <a:latin typeface="Bodoni MT Black" panose="02070A03080606020203" pitchFamily="18" charset="0"/>
              </a:rPr>
              <a:t>7.  Creación, modificación y eliminación de tablas</a:t>
            </a:r>
          </a:p>
        </p:txBody>
      </p:sp>
      <p:sp>
        <p:nvSpPr>
          <p:cNvPr id="3" name="Marcador de texto 2">
            <a:extLst>
              <a:ext uri="{FF2B5EF4-FFF2-40B4-BE49-F238E27FC236}">
                <a16:creationId xmlns:a16="http://schemas.microsoft.com/office/drawing/2014/main" id="{6922476D-B1A5-487C-BEF1-F8A6B65C0652}"/>
              </a:ext>
            </a:extLst>
          </p:cNvPr>
          <p:cNvSpPr>
            <a:spLocks noGrp="1"/>
          </p:cNvSpPr>
          <p:nvPr>
            <p:ph type="body" idx="1"/>
          </p:nvPr>
        </p:nvSpPr>
        <p:spPr>
          <a:xfrm>
            <a:off x="311700" y="2161441"/>
            <a:ext cx="8520600" cy="1296865"/>
          </a:xfrm>
        </p:spPr>
        <p:txBody>
          <a:bodyPr>
            <a:noAutofit/>
          </a:bodyPr>
          <a:lstStyle/>
          <a:p>
            <a:pPr marL="114300" indent="0">
              <a:buNone/>
            </a:pPr>
            <a:r>
              <a:rPr lang="es-ES" sz="3200" dirty="0"/>
              <a:t>Ahora veremos cómo crear, modificar y eliminar tablas de una Base de Datos.</a:t>
            </a:r>
          </a:p>
        </p:txBody>
      </p:sp>
    </p:spTree>
    <p:extLst>
      <p:ext uri="{BB962C8B-B14F-4D97-AF65-F5344CB8AC3E}">
        <p14:creationId xmlns:p14="http://schemas.microsoft.com/office/powerpoint/2010/main" val="24295209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219"/>
        <p:cNvGrpSpPr/>
        <p:nvPr/>
      </p:nvGrpSpPr>
      <p:grpSpPr>
        <a:xfrm>
          <a:off x="0" y="0"/>
          <a:ext cx="0" cy="0"/>
          <a:chOff x="0" y="0"/>
          <a:chExt cx="0" cy="0"/>
        </a:xfrm>
      </p:grpSpPr>
      <p:sp>
        <p:nvSpPr>
          <p:cNvPr id="220" name="Google Shape;220;p37"/>
          <p:cNvSpPr txBox="1">
            <a:spLocks noGrp="1"/>
          </p:cNvSpPr>
          <p:nvPr>
            <p:ph type="title"/>
          </p:nvPr>
        </p:nvSpPr>
        <p:spPr>
          <a:xfrm>
            <a:off x="311700" y="178723"/>
            <a:ext cx="8520600" cy="572700"/>
          </a:xfrm>
          <a:prstGeom prst="rect">
            <a:avLst/>
          </a:prstGeom>
        </p:spPr>
        <p:txBody>
          <a:bodyPr spcFirstLastPara="1" vert="horz" wrap="square" lIns="91425" tIns="91425" rIns="91425" bIns="91425" rtlCol="0" anchor="t" anchorCtr="0">
            <a:noAutofit/>
          </a:bodyPr>
          <a:lstStyle/>
          <a:p>
            <a:r>
              <a:rPr lang="es" sz="2900" cap="none" dirty="0">
                <a:solidFill>
                  <a:schemeClr val="accent3"/>
                </a:solidFill>
                <a:latin typeface="Bodoni MT Black" panose="02070A03080606020203" pitchFamily="18" charset="0"/>
              </a:rPr>
              <a:t>7.1. Creación de tablas</a:t>
            </a:r>
            <a:endParaRPr sz="2900" cap="none" dirty="0">
              <a:solidFill>
                <a:schemeClr val="accent3"/>
              </a:solidFill>
              <a:latin typeface="Bodoni MT Black" panose="02070A03080606020203" pitchFamily="18" charset="0"/>
            </a:endParaRPr>
          </a:p>
        </p:txBody>
      </p:sp>
      <p:sp>
        <p:nvSpPr>
          <p:cNvPr id="221" name="Google Shape;221;p37"/>
          <p:cNvSpPr txBox="1">
            <a:spLocks noGrp="1"/>
          </p:cNvSpPr>
          <p:nvPr>
            <p:ph type="body" idx="1"/>
          </p:nvPr>
        </p:nvSpPr>
        <p:spPr>
          <a:xfrm>
            <a:off x="1882592" y="751423"/>
            <a:ext cx="4412700" cy="27017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SQL:</a:t>
            </a:r>
            <a:endParaRPr dirty="0"/>
          </a:p>
          <a:p>
            <a:pPr marL="0" lvl="0" indent="0" algn="l" rtl="0">
              <a:spcBef>
                <a:spcPts val="1600"/>
              </a:spcBef>
              <a:spcAft>
                <a:spcPts val="0"/>
              </a:spcAft>
              <a:buNone/>
            </a:pPr>
            <a:r>
              <a:rPr lang="es" dirty="0">
                <a:solidFill>
                  <a:srgbClr val="FF0000"/>
                </a:solidFill>
              </a:rPr>
              <a:t>CREATE TABLE [nombre](</a:t>
            </a:r>
            <a:endParaRPr dirty="0">
              <a:solidFill>
                <a:srgbClr val="FF0000"/>
              </a:solidFill>
            </a:endParaRPr>
          </a:p>
          <a:p>
            <a:pPr marL="0" lvl="0" indent="0" algn="l" rtl="0">
              <a:spcBef>
                <a:spcPts val="1600"/>
              </a:spcBef>
              <a:spcAft>
                <a:spcPts val="0"/>
              </a:spcAft>
              <a:buNone/>
            </a:pPr>
            <a:r>
              <a:rPr lang="es" dirty="0">
                <a:solidFill>
                  <a:srgbClr val="FF0000"/>
                </a:solidFill>
              </a:rPr>
              <a:t>columna1	tipo_dato	[NOT NULL],</a:t>
            </a:r>
            <a:endParaRPr dirty="0">
              <a:solidFill>
                <a:srgbClr val="FF0000"/>
              </a:solidFill>
            </a:endParaRPr>
          </a:p>
          <a:p>
            <a:pPr marL="0" lvl="0" indent="0" algn="l" rtl="0">
              <a:spcBef>
                <a:spcPts val="1600"/>
              </a:spcBef>
              <a:spcAft>
                <a:spcPts val="0"/>
              </a:spcAft>
              <a:buNone/>
            </a:pPr>
            <a:r>
              <a:rPr lang="es" dirty="0">
                <a:solidFill>
                  <a:srgbClr val="FF0000"/>
                </a:solidFill>
              </a:rPr>
              <a:t>columna2	tipo_dato	[NOT NULL],</a:t>
            </a:r>
            <a:endParaRPr dirty="0">
              <a:solidFill>
                <a:srgbClr val="FF0000"/>
              </a:solidFill>
            </a:endParaRPr>
          </a:p>
          <a:p>
            <a:pPr marL="0" lvl="0" indent="0" algn="l" rtl="0">
              <a:spcBef>
                <a:spcPts val="1600"/>
              </a:spcBef>
              <a:spcAft>
                <a:spcPts val="0"/>
              </a:spcAft>
              <a:buNone/>
            </a:pPr>
            <a:r>
              <a:rPr lang="es" dirty="0">
                <a:solidFill>
                  <a:srgbClr val="FF0000"/>
                </a:solidFill>
              </a:rPr>
              <a:t>…</a:t>
            </a:r>
            <a:endParaRPr dirty="0">
              <a:solidFill>
                <a:srgbClr val="FF0000"/>
              </a:solidFill>
            </a:endParaRPr>
          </a:p>
          <a:p>
            <a:pPr marL="0" lvl="0" indent="0" algn="l" rtl="0">
              <a:spcBef>
                <a:spcPts val="1600"/>
              </a:spcBef>
              <a:spcAft>
                <a:spcPts val="1600"/>
              </a:spcAft>
              <a:buNone/>
            </a:pPr>
            <a:r>
              <a:rPr lang="es" dirty="0">
                <a:solidFill>
                  <a:srgbClr val="FF0000"/>
                </a:solidFill>
              </a:rPr>
              <a:t>);</a:t>
            </a:r>
            <a:endParaRPr dirty="0">
              <a:solidFill>
                <a:srgbClr val="FF0000"/>
              </a:solidFill>
            </a:endParaRPr>
          </a:p>
        </p:txBody>
      </p:sp>
      <p:pic>
        <p:nvPicPr>
          <p:cNvPr id="2" name="Imagen 1">
            <a:extLst>
              <a:ext uri="{FF2B5EF4-FFF2-40B4-BE49-F238E27FC236}">
                <a16:creationId xmlns:a16="http://schemas.microsoft.com/office/drawing/2014/main" id="{DB31D509-FACE-497B-B087-1FA029345BEB}"/>
              </a:ext>
            </a:extLst>
          </p:cNvPr>
          <p:cNvPicPr>
            <a:picLocks noChangeAspect="1"/>
          </p:cNvPicPr>
          <p:nvPr/>
        </p:nvPicPr>
        <p:blipFill rotWithShape="1">
          <a:blip r:embed="rId3"/>
          <a:srcRect t="50000" r="25060" b="31236"/>
          <a:stretch/>
        </p:blipFill>
        <p:spPr>
          <a:xfrm>
            <a:off x="199291" y="3377790"/>
            <a:ext cx="8633009" cy="164547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234"/>
        <p:cNvGrpSpPr/>
        <p:nvPr/>
      </p:nvGrpSpPr>
      <p:grpSpPr>
        <a:xfrm>
          <a:off x="0" y="0"/>
          <a:ext cx="0" cy="0"/>
          <a:chOff x="0" y="0"/>
          <a:chExt cx="0" cy="0"/>
        </a:xfrm>
      </p:grpSpPr>
      <p:sp>
        <p:nvSpPr>
          <p:cNvPr id="235" name="Google Shape;235;p39"/>
          <p:cNvSpPr txBox="1">
            <a:spLocks noGrp="1"/>
          </p:cNvSpPr>
          <p:nvPr>
            <p:ph type="title"/>
          </p:nvPr>
        </p:nvSpPr>
        <p:spPr>
          <a:xfrm>
            <a:off x="311700" y="35496"/>
            <a:ext cx="8520600" cy="572700"/>
          </a:xfrm>
          <a:prstGeom prst="rect">
            <a:avLst/>
          </a:prstGeom>
        </p:spPr>
        <p:txBody>
          <a:bodyPr spcFirstLastPara="1" vert="horz" wrap="square" lIns="91425" tIns="91425" rIns="91425" bIns="91425" rtlCol="0" anchor="t" anchorCtr="0">
            <a:noAutofit/>
          </a:bodyPr>
          <a:lstStyle/>
          <a:p>
            <a:r>
              <a:rPr lang="es" sz="2900" cap="none" dirty="0">
                <a:solidFill>
                  <a:schemeClr val="accent3"/>
                </a:solidFill>
                <a:latin typeface="Bodoni MT Black" panose="02070A03080606020203" pitchFamily="18" charset="0"/>
              </a:rPr>
              <a:t>7.2. Modificación de tablas</a:t>
            </a:r>
            <a:endParaRPr sz="2900" cap="none" dirty="0">
              <a:solidFill>
                <a:schemeClr val="accent3"/>
              </a:solidFill>
              <a:latin typeface="Bodoni MT Black" panose="02070A03080606020203" pitchFamily="18" charset="0"/>
            </a:endParaRPr>
          </a:p>
        </p:txBody>
      </p:sp>
      <p:sp>
        <p:nvSpPr>
          <p:cNvPr id="236" name="Google Shape;236;p39"/>
          <p:cNvSpPr txBox="1">
            <a:spLocks noGrp="1"/>
          </p:cNvSpPr>
          <p:nvPr>
            <p:ph type="body" idx="1"/>
          </p:nvPr>
        </p:nvSpPr>
        <p:spPr>
          <a:xfrm>
            <a:off x="311700" y="637183"/>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SQL:</a:t>
            </a:r>
            <a:endParaRPr dirty="0"/>
          </a:p>
          <a:p>
            <a:pPr marL="0" lvl="0" indent="0" algn="l" rtl="0">
              <a:spcBef>
                <a:spcPts val="1600"/>
              </a:spcBef>
              <a:spcAft>
                <a:spcPts val="1600"/>
              </a:spcAft>
              <a:buNone/>
            </a:pPr>
            <a:r>
              <a:rPr lang="es" dirty="0">
                <a:solidFill>
                  <a:srgbClr val="FF0000"/>
                </a:solidFill>
              </a:rPr>
              <a:t>ALTER TABLE [nombre] [ADD columna] | [MODIFY columna] | [DROP columna]</a:t>
            </a:r>
            <a:endParaRPr dirty="0">
              <a:solidFill>
                <a:srgbClr val="FF0000"/>
              </a:solidFill>
            </a:endParaRPr>
          </a:p>
        </p:txBody>
      </p:sp>
      <p:pic>
        <p:nvPicPr>
          <p:cNvPr id="2" name="Imagen 1">
            <a:extLst>
              <a:ext uri="{FF2B5EF4-FFF2-40B4-BE49-F238E27FC236}">
                <a16:creationId xmlns:a16="http://schemas.microsoft.com/office/drawing/2014/main" id="{54B59E76-6A4F-46F3-9551-FBAED601EB1B}"/>
              </a:ext>
            </a:extLst>
          </p:cNvPr>
          <p:cNvPicPr>
            <a:picLocks noChangeAspect="1"/>
          </p:cNvPicPr>
          <p:nvPr/>
        </p:nvPicPr>
        <p:blipFill rotWithShape="1">
          <a:blip r:embed="rId3"/>
          <a:srcRect l="19303" t="25828" r="21744" b="36531"/>
          <a:stretch/>
        </p:blipFill>
        <p:spPr>
          <a:xfrm>
            <a:off x="352838" y="1871104"/>
            <a:ext cx="8438324" cy="302914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234"/>
        <p:cNvGrpSpPr/>
        <p:nvPr/>
      </p:nvGrpSpPr>
      <p:grpSpPr>
        <a:xfrm>
          <a:off x="0" y="0"/>
          <a:ext cx="0" cy="0"/>
          <a:chOff x="0" y="0"/>
          <a:chExt cx="0" cy="0"/>
        </a:xfrm>
      </p:grpSpPr>
      <p:sp>
        <p:nvSpPr>
          <p:cNvPr id="235" name="Google Shape;235;p39"/>
          <p:cNvSpPr txBox="1">
            <a:spLocks noGrp="1"/>
          </p:cNvSpPr>
          <p:nvPr>
            <p:ph type="title"/>
          </p:nvPr>
        </p:nvSpPr>
        <p:spPr>
          <a:xfrm>
            <a:off x="311700" y="35496"/>
            <a:ext cx="8520600" cy="572700"/>
          </a:xfrm>
          <a:prstGeom prst="rect">
            <a:avLst/>
          </a:prstGeom>
        </p:spPr>
        <p:txBody>
          <a:bodyPr spcFirstLastPara="1" vert="horz" wrap="square" lIns="91425" tIns="91425" rIns="91425" bIns="91425" rtlCol="0" anchor="t" anchorCtr="0">
            <a:noAutofit/>
          </a:bodyPr>
          <a:lstStyle/>
          <a:p>
            <a:r>
              <a:rPr lang="es" sz="2900" cap="none" dirty="0">
                <a:solidFill>
                  <a:schemeClr val="accent3"/>
                </a:solidFill>
                <a:latin typeface="Bodoni MT Black" panose="02070A03080606020203" pitchFamily="18" charset="0"/>
              </a:rPr>
              <a:t>7.2. Modificación de tablas</a:t>
            </a:r>
            <a:endParaRPr sz="2900" cap="none" dirty="0">
              <a:solidFill>
                <a:schemeClr val="accent3"/>
              </a:solidFill>
              <a:latin typeface="Bodoni MT Black" panose="02070A03080606020203" pitchFamily="18" charset="0"/>
            </a:endParaRPr>
          </a:p>
        </p:txBody>
      </p:sp>
      <p:pic>
        <p:nvPicPr>
          <p:cNvPr id="6" name="Imagen 5">
            <a:extLst>
              <a:ext uri="{FF2B5EF4-FFF2-40B4-BE49-F238E27FC236}">
                <a16:creationId xmlns:a16="http://schemas.microsoft.com/office/drawing/2014/main" id="{1E11C4F9-6A2C-4CD4-8115-A567E36CFCD0}"/>
              </a:ext>
            </a:extLst>
          </p:cNvPr>
          <p:cNvPicPr>
            <a:picLocks noChangeAspect="1"/>
          </p:cNvPicPr>
          <p:nvPr/>
        </p:nvPicPr>
        <p:blipFill>
          <a:blip r:embed="rId3"/>
          <a:stretch>
            <a:fillRect/>
          </a:stretch>
        </p:blipFill>
        <p:spPr>
          <a:xfrm>
            <a:off x="1459274" y="474329"/>
            <a:ext cx="6013052" cy="4633675"/>
          </a:xfrm>
          <a:prstGeom prst="rect">
            <a:avLst/>
          </a:prstGeom>
        </p:spPr>
      </p:pic>
    </p:spTree>
    <p:extLst>
      <p:ext uri="{BB962C8B-B14F-4D97-AF65-F5344CB8AC3E}">
        <p14:creationId xmlns:p14="http://schemas.microsoft.com/office/powerpoint/2010/main" val="37311879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234"/>
        <p:cNvGrpSpPr/>
        <p:nvPr/>
      </p:nvGrpSpPr>
      <p:grpSpPr>
        <a:xfrm>
          <a:off x="0" y="0"/>
          <a:ext cx="0" cy="0"/>
          <a:chOff x="0" y="0"/>
          <a:chExt cx="0" cy="0"/>
        </a:xfrm>
      </p:grpSpPr>
      <p:sp>
        <p:nvSpPr>
          <p:cNvPr id="235" name="Google Shape;235;p39"/>
          <p:cNvSpPr txBox="1">
            <a:spLocks noGrp="1"/>
          </p:cNvSpPr>
          <p:nvPr>
            <p:ph type="title"/>
          </p:nvPr>
        </p:nvSpPr>
        <p:spPr>
          <a:xfrm>
            <a:off x="311700" y="35496"/>
            <a:ext cx="8520600" cy="572700"/>
          </a:xfrm>
          <a:prstGeom prst="rect">
            <a:avLst/>
          </a:prstGeom>
        </p:spPr>
        <p:txBody>
          <a:bodyPr spcFirstLastPara="1" vert="horz" wrap="square" lIns="91425" tIns="91425" rIns="91425" bIns="91425" rtlCol="0" anchor="t" anchorCtr="0">
            <a:noAutofit/>
          </a:bodyPr>
          <a:lstStyle/>
          <a:p>
            <a:r>
              <a:rPr lang="es" sz="2900" cap="none" dirty="0">
                <a:solidFill>
                  <a:schemeClr val="accent3"/>
                </a:solidFill>
                <a:latin typeface="Bodoni MT Black" panose="02070A03080606020203" pitchFamily="18" charset="0"/>
              </a:rPr>
              <a:t>7.2. Modificación de tablas</a:t>
            </a:r>
            <a:endParaRPr sz="2900" cap="none" dirty="0">
              <a:solidFill>
                <a:schemeClr val="accent3"/>
              </a:solidFill>
              <a:latin typeface="Bodoni MT Black" panose="02070A03080606020203" pitchFamily="18" charset="0"/>
            </a:endParaRPr>
          </a:p>
        </p:txBody>
      </p:sp>
      <p:sp>
        <p:nvSpPr>
          <p:cNvPr id="2" name="CuadroTexto 1">
            <a:extLst>
              <a:ext uri="{FF2B5EF4-FFF2-40B4-BE49-F238E27FC236}">
                <a16:creationId xmlns:a16="http://schemas.microsoft.com/office/drawing/2014/main" id="{AE387DBF-8FC9-45DC-AE4A-5B34AB9FCAB8}"/>
              </a:ext>
            </a:extLst>
          </p:cNvPr>
          <p:cNvSpPr txBox="1"/>
          <p:nvPr/>
        </p:nvSpPr>
        <p:spPr>
          <a:xfrm>
            <a:off x="536944" y="608196"/>
            <a:ext cx="8070112" cy="4247317"/>
          </a:xfrm>
          <a:prstGeom prst="rect">
            <a:avLst/>
          </a:prstGeom>
          <a:noFill/>
        </p:spPr>
        <p:txBody>
          <a:bodyPr wrap="square" rtlCol="0">
            <a:spAutoFit/>
          </a:bodyPr>
          <a:lstStyle/>
          <a:p>
            <a:r>
              <a:rPr lang="es-ES" dirty="0"/>
              <a:t>La opción </a:t>
            </a:r>
            <a:r>
              <a:rPr lang="es-ES" b="1" dirty="0">
                <a:solidFill>
                  <a:srgbClr val="FF0000"/>
                </a:solidFill>
              </a:rPr>
              <a:t>ADD</a:t>
            </a:r>
            <a:r>
              <a:rPr lang="es-ES" dirty="0"/>
              <a:t> permite añadir una columna, se puede especificar el lugar donde se va a insertar mediante las cláusulas </a:t>
            </a:r>
            <a:r>
              <a:rPr lang="es-ES" b="1" dirty="0">
                <a:solidFill>
                  <a:srgbClr val="FF0000"/>
                </a:solidFill>
              </a:rPr>
              <a:t>AFTER</a:t>
            </a:r>
            <a:r>
              <a:rPr lang="es-ES" dirty="0"/>
              <a:t> (después de una columna) y </a:t>
            </a:r>
            <a:r>
              <a:rPr lang="es-ES" b="1" dirty="0">
                <a:solidFill>
                  <a:srgbClr val="FF0000"/>
                </a:solidFill>
              </a:rPr>
              <a:t>FIRST</a:t>
            </a:r>
            <a:r>
              <a:rPr lang="es-ES" dirty="0"/>
              <a:t> (la primera columna). Oracle no admite las cláusulas AFTER y FIRST.</a:t>
            </a:r>
          </a:p>
          <a:p>
            <a:endParaRPr lang="es-ES" dirty="0"/>
          </a:p>
          <a:p>
            <a:r>
              <a:rPr lang="es-ES" dirty="0"/>
              <a:t>• Con la opción </a:t>
            </a:r>
            <a:r>
              <a:rPr lang="es-ES" b="1" dirty="0">
                <a:solidFill>
                  <a:srgbClr val="FF0000"/>
                </a:solidFill>
              </a:rPr>
              <a:t>MODIFY</a:t>
            </a:r>
            <a:r>
              <a:rPr lang="es-ES" dirty="0"/>
              <a:t> se cambia el tipo de datos de una columna y se añaden restricciones.</a:t>
            </a:r>
          </a:p>
          <a:p>
            <a:endParaRPr lang="es-ES" dirty="0"/>
          </a:p>
          <a:p>
            <a:r>
              <a:rPr lang="es-ES" dirty="0"/>
              <a:t>• Con la opción </a:t>
            </a:r>
            <a:r>
              <a:rPr lang="es-ES" b="1" dirty="0">
                <a:solidFill>
                  <a:srgbClr val="FF0000"/>
                </a:solidFill>
              </a:rPr>
              <a:t>DROP</a:t>
            </a:r>
            <a:r>
              <a:rPr lang="es-ES" dirty="0"/>
              <a:t> se pueden eliminar las restricciones de claves foráneas y primarias, dejando el tipo de dato y su contenido intacto.</a:t>
            </a:r>
          </a:p>
          <a:p>
            <a:endParaRPr lang="es-ES" dirty="0"/>
          </a:p>
          <a:p>
            <a:r>
              <a:rPr lang="es-ES" dirty="0"/>
              <a:t>• Las opciones de tabla, al igual que en CREATE TABLE varían con cada SGBD, y sirven principalmente para modificar las características del almacenamiento físico.</a:t>
            </a:r>
          </a:p>
          <a:p>
            <a:endParaRPr lang="es-ES" dirty="0"/>
          </a:p>
          <a:p>
            <a:r>
              <a:rPr lang="es-ES" dirty="0"/>
              <a:t>• Para </a:t>
            </a:r>
            <a:r>
              <a:rPr lang="es-ES" b="1" dirty="0"/>
              <a:t>cambiar el nombre de una columna</a:t>
            </a:r>
            <a:r>
              <a:rPr lang="es-ES" dirty="0"/>
              <a:t>, Oracle usa la cláusula RENAME y </a:t>
            </a:r>
            <a:r>
              <a:rPr lang="es-ES" b="1" dirty="0">
                <a:solidFill>
                  <a:srgbClr val="FF0000"/>
                </a:solidFill>
              </a:rPr>
              <a:t>MySQL la cláusula CHANGE.</a:t>
            </a:r>
          </a:p>
        </p:txBody>
      </p:sp>
    </p:spTree>
    <p:extLst>
      <p:ext uri="{BB962C8B-B14F-4D97-AF65-F5344CB8AC3E}">
        <p14:creationId xmlns:p14="http://schemas.microsoft.com/office/powerpoint/2010/main" val="4077666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248"/>
        <p:cNvGrpSpPr/>
        <p:nvPr/>
      </p:nvGrpSpPr>
      <p:grpSpPr>
        <a:xfrm>
          <a:off x="0" y="0"/>
          <a:ext cx="0" cy="0"/>
          <a:chOff x="0" y="0"/>
          <a:chExt cx="0" cy="0"/>
        </a:xfrm>
      </p:grpSpPr>
      <p:sp>
        <p:nvSpPr>
          <p:cNvPr id="249" name="Google Shape;249;p41"/>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s" sz="2900" cap="none" dirty="0">
                <a:solidFill>
                  <a:schemeClr val="accent3"/>
                </a:solidFill>
                <a:latin typeface="Bodoni MT Black" panose="02070A03080606020203" pitchFamily="18" charset="0"/>
              </a:rPr>
              <a:t>8.3. Eliminación de tablas</a:t>
            </a:r>
            <a:endParaRPr sz="2900" cap="none" dirty="0">
              <a:solidFill>
                <a:schemeClr val="accent3"/>
              </a:solidFill>
              <a:latin typeface="Bodoni MT Black" panose="02070A03080606020203" pitchFamily="18" charset="0"/>
            </a:endParaRPr>
          </a:p>
        </p:txBody>
      </p:sp>
      <p:sp>
        <p:nvSpPr>
          <p:cNvPr id="250" name="Google Shape;250;p4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000" dirty="0"/>
              <a:t>SQL:</a:t>
            </a:r>
            <a:endParaRPr sz="2000" dirty="0"/>
          </a:p>
          <a:p>
            <a:pPr marL="0" lvl="0" indent="0" algn="l" rtl="0">
              <a:spcBef>
                <a:spcPts val="1600"/>
              </a:spcBef>
              <a:spcAft>
                <a:spcPts val="1600"/>
              </a:spcAft>
              <a:buNone/>
            </a:pPr>
            <a:r>
              <a:rPr lang="es" sz="2000" b="1" dirty="0">
                <a:solidFill>
                  <a:srgbClr val="FF0000"/>
                </a:solidFill>
              </a:rPr>
              <a:t>DROP TABLE [nombre];</a:t>
            </a:r>
            <a:endParaRPr sz="2000" b="1" dirty="0">
              <a:solidFill>
                <a:srgbClr val="FF0000"/>
              </a:solidFill>
            </a:endParaRPr>
          </a:p>
        </p:txBody>
      </p:sp>
      <p:pic>
        <p:nvPicPr>
          <p:cNvPr id="2" name="Imagen 1">
            <a:extLst>
              <a:ext uri="{FF2B5EF4-FFF2-40B4-BE49-F238E27FC236}">
                <a16:creationId xmlns:a16="http://schemas.microsoft.com/office/drawing/2014/main" id="{AE97E2DF-1029-4523-8B23-1246C77A543E}"/>
              </a:ext>
            </a:extLst>
          </p:cNvPr>
          <p:cNvPicPr>
            <a:picLocks noChangeAspect="1"/>
          </p:cNvPicPr>
          <p:nvPr/>
        </p:nvPicPr>
        <p:blipFill rotWithShape="1">
          <a:blip r:embed="rId3"/>
          <a:srcRect l="18488" t="50000" r="53721" b="31774"/>
          <a:stretch/>
        </p:blipFill>
        <p:spPr>
          <a:xfrm>
            <a:off x="2402958" y="2486688"/>
            <a:ext cx="5194103" cy="191519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1E8168-07AE-4B9B-9543-02CA373D14A5}"/>
              </a:ext>
            </a:extLst>
          </p:cNvPr>
          <p:cNvSpPr>
            <a:spLocks noGrp="1"/>
          </p:cNvSpPr>
          <p:nvPr>
            <p:ph type="title"/>
          </p:nvPr>
        </p:nvSpPr>
        <p:spPr>
          <a:xfrm>
            <a:off x="623400" y="579775"/>
            <a:ext cx="8520600" cy="572700"/>
          </a:xfrm>
        </p:spPr>
        <p:txBody>
          <a:bodyPr>
            <a:normAutofit fontScale="90000"/>
          </a:bodyPr>
          <a:lstStyle/>
          <a:p>
            <a:r>
              <a:rPr lang="es-ES" dirty="0">
                <a:latin typeface="Bodoni MT Black" panose="02070A03080606020203" pitchFamily="18" charset="0"/>
              </a:rPr>
              <a:t>1.Introducción</a:t>
            </a:r>
          </a:p>
        </p:txBody>
      </p:sp>
      <p:sp>
        <p:nvSpPr>
          <p:cNvPr id="3" name="Marcador de texto 2">
            <a:extLst>
              <a:ext uri="{FF2B5EF4-FFF2-40B4-BE49-F238E27FC236}">
                <a16:creationId xmlns:a16="http://schemas.microsoft.com/office/drawing/2014/main" id="{2D12B7A6-E23C-4838-B162-0C387D3BB5A8}"/>
              </a:ext>
            </a:extLst>
          </p:cNvPr>
          <p:cNvSpPr>
            <a:spLocks noGrp="1"/>
          </p:cNvSpPr>
          <p:nvPr>
            <p:ph type="body" idx="1"/>
          </p:nvPr>
        </p:nvSpPr>
        <p:spPr>
          <a:xfrm>
            <a:off x="413300" y="1355675"/>
            <a:ext cx="8520600" cy="3416400"/>
          </a:xfrm>
        </p:spPr>
        <p:txBody>
          <a:bodyPr/>
          <a:lstStyle/>
          <a:p>
            <a:pPr marL="114300" indent="0" algn="just">
              <a:lnSpc>
                <a:spcPct val="150000"/>
              </a:lnSpc>
              <a:buNone/>
            </a:pPr>
            <a:r>
              <a:rPr lang="es-ES" dirty="0"/>
              <a:t>El </a:t>
            </a:r>
            <a:r>
              <a:rPr lang="es-ES" b="1" dirty="0"/>
              <a:t>lenguaje SQL </a:t>
            </a:r>
            <a:r>
              <a:rPr lang="es-ES" dirty="0"/>
              <a:t>(</a:t>
            </a:r>
            <a:r>
              <a:rPr lang="es-ES" i="1" dirty="0" err="1"/>
              <a:t>Structured</a:t>
            </a:r>
            <a:r>
              <a:rPr lang="es-ES" i="1" dirty="0"/>
              <a:t> </a:t>
            </a:r>
            <a:r>
              <a:rPr lang="es-ES" i="1" dirty="0" err="1"/>
              <a:t>Query</a:t>
            </a:r>
            <a:r>
              <a:rPr lang="es-ES" i="1" dirty="0"/>
              <a:t> </a:t>
            </a:r>
            <a:r>
              <a:rPr lang="es-ES" i="1" dirty="0" err="1"/>
              <a:t>Language</a:t>
            </a:r>
            <a:r>
              <a:rPr lang="es-ES" dirty="0"/>
              <a:t>) es una herramienta para organizar, gestionar y recuperar datos almacenados en una base de datos relacional, por tanto, permite la comunicación con el sistema de gestión de la base de datos. </a:t>
            </a:r>
          </a:p>
          <a:p>
            <a:pPr marL="114300" indent="0" algn="just">
              <a:lnSpc>
                <a:spcPct val="150000"/>
              </a:lnSpc>
              <a:buNone/>
            </a:pPr>
            <a:endParaRPr lang="es-ES" dirty="0"/>
          </a:p>
          <a:p>
            <a:pPr marL="114300" indent="0" algn="just">
              <a:lnSpc>
                <a:spcPct val="150000"/>
              </a:lnSpc>
              <a:buNone/>
            </a:pPr>
            <a:r>
              <a:rPr lang="es-ES" dirty="0"/>
              <a:t>Es tan conocido en bases de datos relacionales que muchos lenguajes de programación incorporan sentencias SQL como parte de su repertorio. </a:t>
            </a:r>
          </a:p>
        </p:txBody>
      </p:sp>
    </p:spTree>
    <p:extLst>
      <p:ext uri="{BB962C8B-B14F-4D97-AF65-F5344CB8AC3E}">
        <p14:creationId xmlns:p14="http://schemas.microsoft.com/office/powerpoint/2010/main" val="1992737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248"/>
        <p:cNvGrpSpPr/>
        <p:nvPr/>
      </p:nvGrpSpPr>
      <p:grpSpPr>
        <a:xfrm>
          <a:off x="0" y="0"/>
          <a:ext cx="0" cy="0"/>
          <a:chOff x="0" y="0"/>
          <a:chExt cx="0" cy="0"/>
        </a:xfrm>
      </p:grpSpPr>
      <p:sp>
        <p:nvSpPr>
          <p:cNvPr id="249" name="Google Shape;249;p41"/>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s" sz="2900" cap="none" dirty="0">
                <a:solidFill>
                  <a:schemeClr val="accent3"/>
                </a:solidFill>
                <a:latin typeface="Bodoni MT Black" panose="02070A03080606020203" pitchFamily="18" charset="0"/>
              </a:rPr>
              <a:t>8.4. </a:t>
            </a:r>
            <a:r>
              <a:rPr lang="es-ES" sz="2900" cap="none" dirty="0">
                <a:solidFill>
                  <a:schemeClr val="accent3"/>
                </a:solidFill>
                <a:latin typeface="Bodoni MT Black" panose="02070A03080606020203" pitchFamily="18" charset="0"/>
              </a:rPr>
              <a:t>Otros</a:t>
            </a:r>
            <a:endParaRPr sz="2900" cap="none" dirty="0">
              <a:solidFill>
                <a:schemeClr val="accent3"/>
              </a:solidFill>
              <a:latin typeface="Bodoni MT Black" panose="02070A03080606020203" pitchFamily="18" charset="0"/>
            </a:endParaRPr>
          </a:p>
        </p:txBody>
      </p:sp>
      <p:sp>
        <p:nvSpPr>
          <p:cNvPr id="250" name="Google Shape;250;p41"/>
          <p:cNvSpPr txBox="1">
            <a:spLocks noGrp="1"/>
          </p:cNvSpPr>
          <p:nvPr>
            <p:ph type="body" idx="1"/>
          </p:nvPr>
        </p:nvSpPr>
        <p:spPr>
          <a:prstGeom prst="rect">
            <a:avLst/>
          </a:prstGeom>
        </p:spPr>
        <p:txBody>
          <a:bodyPr spcFirstLastPara="1" wrap="square" lIns="91425" tIns="91425" rIns="91425" bIns="91425" anchor="t" anchorCtr="0">
            <a:noAutofit/>
          </a:bodyPr>
          <a:lstStyle/>
          <a:p>
            <a:pPr marL="114300" indent="0">
              <a:buNone/>
            </a:pPr>
            <a:r>
              <a:rPr lang="es-ES" sz="2000" dirty="0"/>
              <a:t>Para renombrar una tabla en MySQL se usa el comando RENAME TABLE: </a:t>
            </a:r>
          </a:p>
          <a:p>
            <a:pPr marL="114300" indent="0">
              <a:buNone/>
            </a:pPr>
            <a:endParaRPr lang="es-ES" sz="2000" dirty="0"/>
          </a:p>
          <a:p>
            <a:pPr marL="114300" indent="0">
              <a:buNone/>
            </a:pPr>
            <a:r>
              <a:rPr lang="es-ES" sz="2000" dirty="0"/>
              <a:t>RENAME TABLE </a:t>
            </a:r>
            <a:r>
              <a:rPr lang="es-ES" sz="2000" dirty="0" err="1"/>
              <a:t>nombre_tabla</a:t>
            </a:r>
            <a:r>
              <a:rPr lang="es-ES" sz="2000" dirty="0"/>
              <a:t> TO </a:t>
            </a:r>
            <a:r>
              <a:rPr lang="es-ES" sz="2000" dirty="0" err="1"/>
              <a:t>nuevo_nombre_tabla</a:t>
            </a:r>
            <a:r>
              <a:rPr lang="es-ES" sz="2000" dirty="0"/>
              <a:t> [, </a:t>
            </a:r>
            <a:r>
              <a:rPr lang="es-ES" sz="2000" dirty="0" err="1"/>
              <a:t>nombre_tabla</a:t>
            </a:r>
            <a:r>
              <a:rPr lang="es-ES" sz="2000" dirty="0"/>
              <a:t> TO </a:t>
            </a:r>
            <a:r>
              <a:rPr lang="es-ES" sz="2000" dirty="0" err="1"/>
              <a:t>nuevo_nombre_tabla</a:t>
            </a:r>
            <a:r>
              <a:rPr lang="es-ES" sz="2000" dirty="0"/>
              <a:t>] ...</a:t>
            </a:r>
          </a:p>
          <a:p>
            <a:pPr marL="114300" indent="0">
              <a:buNone/>
            </a:pPr>
            <a:endParaRPr lang="en-US" sz="2000" dirty="0"/>
          </a:p>
          <a:p>
            <a:pPr marL="114300" indent="0">
              <a:buNone/>
            </a:pPr>
            <a:r>
              <a:rPr lang="en-US" sz="2000" dirty="0" err="1"/>
              <a:t>Ejemplo</a:t>
            </a:r>
            <a:r>
              <a:rPr lang="en-US" sz="2000" dirty="0"/>
              <a:t>: </a:t>
            </a:r>
            <a:r>
              <a:rPr lang="en-US" sz="2000" b="1" dirty="0">
                <a:solidFill>
                  <a:srgbClr val="FF0000"/>
                </a:solidFill>
              </a:rPr>
              <a:t>RENAME TABLE </a:t>
            </a:r>
            <a:r>
              <a:rPr lang="en-US" sz="2000" dirty="0" err="1"/>
              <a:t>Mascotas</a:t>
            </a:r>
            <a:r>
              <a:rPr lang="en-US" sz="2000" b="1" dirty="0">
                <a:solidFill>
                  <a:srgbClr val="FF0000"/>
                </a:solidFill>
              </a:rPr>
              <a:t> TO </a:t>
            </a:r>
            <a:r>
              <a:rPr lang="en-US" sz="2000" dirty="0" err="1"/>
              <a:t>Animales</a:t>
            </a:r>
            <a:endParaRPr sz="2000" dirty="0"/>
          </a:p>
        </p:txBody>
      </p:sp>
    </p:spTree>
    <p:extLst>
      <p:ext uri="{BB962C8B-B14F-4D97-AF65-F5344CB8AC3E}">
        <p14:creationId xmlns:p14="http://schemas.microsoft.com/office/powerpoint/2010/main" val="20197660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255"/>
        <p:cNvGrpSpPr/>
        <p:nvPr/>
      </p:nvGrpSpPr>
      <p:grpSpPr>
        <a:xfrm>
          <a:off x="0" y="0"/>
          <a:ext cx="0" cy="0"/>
          <a:chOff x="0" y="0"/>
          <a:chExt cx="0" cy="0"/>
        </a:xfrm>
      </p:grpSpPr>
      <p:sp>
        <p:nvSpPr>
          <p:cNvPr id="256" name="Google Shape;256;p42"/>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s" sz="2900" cap="none" dirty="0">
                <a:solidFill>
                  <a:schemeClr val="accent3"/>
                </a:solidFill>
                <a:latin typeface="Bodoni MT Black" panose="02070A03080606020203" pitchFamily="18" charset="0"/>
              </a:rPr>
              <a:t>8. Implementación de restricciones</a:t>
            </a:r>
            <a:endParaRPr sz="2900" cap="none" dirty="0">
              <a:solidFill>
                <a:schemeClr val="accent3"/>
              </a:solidFill>
              <a:latin typeface="Bodoni MT Black" panose="02070A03080606020203" pitchFamily="18" charset="0"/>
            </a:endParaRPr>
          </a:p>
        </p:txBody>
      </p:sp>
      <p:sp>
        <p:nvSpPr>
          <p:cNvPr id="257" name="Google Shape;257;p4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000" dirty="0"/>
              <a:t>Cuando almacenamos datos en nuestras tablas se ajustan a una serie de restricciones predefinidas </a:t>
            </a:r>
            <a:r>
              <a:rPr lang="es" sz="2000" b="1" dirty="0"/>
              <a:t>para preservar la integridad</a:t>
            </a:r>
            <a:r>
              <a:rPr lang="es" sz="2000" dirty="0"/>
              <a:t> de la base de datos</a:t>
            </a:r>
            <a:endParaRPr sz="2000" dirty="0"/>
          </a:p>
          <a:p>
            <a:pPr marL="0" lvl="0" indent="0" algn="l" rtl="0">
              <a:spcBef>
                <a:spcPts val="1600"/>
              </a:spcBef>
              <a:spcAft>
                <a:spcPts val="0"/>
              </a:spcAft>
              <a:buNone/>
            </a:pPr>
            <a:r>
              <a:rPr lang="es" sz="2000" b="1" dirty="0"/>
              <a:t>Una </a:t>
            </a:r>
            <a:r>
              <a:rPr lang="es" sz="2000" b="1" dirty="0">
                <a:solidFill>
                  <a:srgbClr val="FF0000"/>
                </a:solidFill>
              </a:rPr>
              <a:t>restricción</a:t>
            </a:r>
            <a:r>
              <a:rPr lang="es" sz="2000" b="1" dirty="0"/>
              <a:t> es una regla</a:t>
            </a:r>
            <a:r>
              <a:rPr lang="es" sz="2000" dirty="0"/>
              <a:t> que restringe un rango de valores para una o más columnas de la tabla</a:t>
            </a:r>
            <a:endParaRPr sz="2000" dirty="0"/>
          </a:p>
          <a:p>
            <a:pPr marL="0" lvl="0" indent="0" algn="l" rtl="0">
              <a:spcBef>
                <a:spcPts val="1600"/>
              </a:spcBef>
              <a:spcAft>
                <a:spcPts val="1600"/>
              </a:spcAft>
              <a:buNone/>
            </a:pPr>
            <a:r>
              <a:rPr lang="es" sz="2000" dirty="0"/>
              <a:t>Hay un tipo de integridad, denominada </a:t>
            </a:r>
            <a:r>
              <a:rPr lang="es" sz="2000" b="1" dirty="0">
                <a:solidFill>
                  <a:srgbClr val="FF0000"/>
                </a:solidFill>
              </a:rPr>
              <a:t>integridad referencial</a:t>
            </a:r>
            <a:r>
              <a:rPr lang="es" sz="2000" dirty="0"/>
              <a:t>, que garantiza que </a:t>
            </a:r>
            <a:r>
              <a:rPr lang="es" sz="2000" b="1" dirty="0"/>
              <a:t>los valores de una columna o columnas de una tabla (clave foránea/ajena) dependan de los valores de otra clave primaria</a:t>
            </a:r>
            <a:endParaRPr sz="2000" b="1"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261"/>
        <p:cNvGrpSpPr/>
        <p:nvPr/>
      </p:nvGrpSpPr>
      <p:grpSpPr>
        <a:xfrm>
          <a:off x="0" y="0"/>
          <a:ext cx="0" cy="0"/>
          <a:chOff x="0" y="0"/>
          <a:chExt cx="0" cy="0"/>
        </a:xfrm>
      </p:grpSpPr>
      <p:sp>
        <p:nvSpPr>
          <p:cNvPr id="262" name="Google Shape;262;p43"/>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s" sz="2900" cap="none" dirty="0">
                <a:solidFill>
                  <a:schemeClr val="accent3"/>
                </a:solidFill>
                <a:latin typeface="Bodoni MT Black" panose="02070A03080606020203" pitchFamily="18" charset="0"/>
              </a:rPr>
              <a:t>8.1 Clave primaria</a:t>
            </a:r>
            <a:endParaRPr sz="2900" cap="none" dirty="0">
              <a:solidFill>
                <a:schemeClr val="accent3"/>
              </a:solidFill>
              <a:latin typeface="Bodoni MT Black" panose="02070A03080606020203" pitchFamily="18" charset="0"/>
            </a:endParaRPr>
          </a:p>
        </p:txBody>
      </p:sp>
      <p:sp>
        <p:nvSpPr>
          <p:cNvPr id="263" name="Google Shape;263;p4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2400" dirty="0"/>
              <a:t>Una clave primaria es una columna o conjunto de columnas que identifican a una fila. Debe ser única, no nula y obligatoria</a:t>
            </a:r>
            <a:endParaRPr sz="2400" dirty="0"/>
          </a:p>
        </p:txBody>
      </p:sp>
      <p:pic>
        <p:nvPicPr>
          <p:cNvPr id="264" name="Google Shape;264;p43"/>
          <p:cNvPicPr preferRelativeResize="0"/>
          <p:nvPr/>
        </p:nvPicPr>
        <p:blipFill>
          <a:blip r:embed="rId3">
            <a:alphaModFix/>
          </a:blip>
          <a:stretch>
            <a:fillRect/>
          </a:stretch>
        </p:blipFill>
        <p:spPr>
          <a:xfrm>
            <a:off x="0" y="2183919"/>
            <a:ext cx="9143999" cy="640773"/>
          </a:xfrm>
          <a:prstGeom prst="rect">
            <a:avLst/>
          </a:prstGeom>
          <a:noFill/>
          <a:ln>
            <a:noFill/>
          </a:ln>
        </p:spPr>
      </p:pic>
      <p:pic>
        <p:nvPicPr>
          <p:cNvPr id="265" name="Google Shape;265;p43"/>
          <p:cNvPicPr preferRelativeResize="0"/>
          <p:nvPr/>
        </p:nvPicPr>
        <p:blipFill>
          <a:blip r:embed="rId4">
            <a:alphaModFix/>
          </a:blip>
          <a:stretch>
            <a:fillRect/>
          </a:stretch>
        </p:blipFill>
        <p:spPr>
          <a:xfrm>
            <a:off x="-1" y="3141973"/>
            <a:ext cx="9143999" cy="16978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s" sz="2900" cap="none" dirty="0">
                <a:solidFill>
                  <a:schemeClr val="accent3"/>
                </a:solidFill>
                <a:latin typeface="Bodoni MT Black" panose="02070A03080606020203" pitchFamily="18" charset="0"/>
              </a:rPr>
              <a:t>8.2 Clave foránea</a:t>
            </a:r>
            <a:endParaRPr sz="2900" cap="none" dirty="0">
              <a:solidFill>
                <a:schemeClr val="accent3"/>
              </a:solidFill>
              <a:latin typeface="Bodoni MT Black" panose="02070A03080606020203" pitchFamily="18" charset="0"/>
            </a:endParaRPr>
          </a:p>
        </p:txBody>
      </p:sp>
      <p:sp>
        <p:nvSpPr>
          <p:cNvPr id="271" name="Google Shape;271;p4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2400" dirty="0"/>
              <a:t>Una clave ajena está formada por una o varias columnas que están asociadas a una clave primaria de otra o de la misma tabla</a:t>
            </a:r>
            <a:endParaRPr sz="2400" dirty="0"/>
          </a:p>
        </p:txBody>
      </p:sp>
      <p:pic>
        <p:nvPicPr>
          <p:cNvPr id="272" name="Google Shape;272;p44"/>
          <p:cNvPicPr preferRelativeResize="0"/>
          <p:nvPr/>
        </p:nvPicPr>
        <p:blipFill>
          <a:blip r:embed="rId3">
            <a:alphaModFix/>
          </a:blip>
          <a:stretch>
            <a:fillRect/>
          </a:stretch>
        </p:blipFill>
        <p:spPr>
          <a:xfrm>
            <a:off x="0" y="2099177"/>
            <a:ext cx="9144000" cy="271714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276"/>
        <p:cNvGrpSpPr/>
        <p:nvPr/>
      </p:nvGrpSpPr>
      <p:grpSpPr>
        <a:xfrm>
          <a:off x="0" y="0"/>
          <a:ext cx="0" cy="0"/>
          <a:chOff x="0" y="0"/>
          <a:chExt cx="0" cy="0"/>
        </a:xfrm>
      </p:grpSpPr>
      <p:sp>
        <p:nvSpPr>
          <p:cNvPr id="277" name="Google Shape;277;p45"/>
          <p:cNvSpPr txBox="1">
            <a:spLocks noGrp="1"/>
          </p:cNvSpPr>
          <p:nvPr>
            <p:ph type="title"/>
          </p:nvPr>
        </p:nvSpPr>
        <p:spPr>
          <a:xfrm>
            <a:off x="216007" y="288275"/>
            <a:ext cx="8520600" cy="572700"/>
          </a:xfrm>
          <a:prstGeom prst="rect">
            <a:avLst/>
          </a:prstGeom>
        </p:spPr>
        <p:txBody>
          <a:bodyPr spcFirstLastPara="1" vert="horz" wrap="square" lIns="91425" tIns="91425" rIns="91425" bIns="91425" rtlCol="0" anchor="t" anchorCtr="0">
            <a:noAutofit/>
          </a:bodyPr>
          <a:lstStyle/>
          <a:p>
            <a:r>
              <a:rPr lang="es" sz="2900" cap="none" dirty="0">
                <a:solidFill>
                  <a:schemeClr val="accent3"/>
                </a:solidFill>
                <a:latin typeface="Bodoni MT Black" panose="02070A03080606020203" pitchFamily="18" charset="0"/>
              </a:rPr>
              <a:t>8.2 Clave foránea</a:t>
            </a:r>
            <a:endParaRPr sz="2900" cap="none" dirty="0">
              <a:solidFill>
                <a:schemeClr val="accent3"/>
              </a:solidFill>
              <a:latin typeface="Bodoni MT Black" panose="02070A03080606020203" pitchFamily="18" charset="0"/>
            </a:endParaRPr>
          </a:p>
        </p:txBody>
      </p:sp>
      <p:sp>
        <p:nvSpPr>
          <p:cNvPr id="278" name="Google Shape;278;p45"/>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279" name="Google Shape;279;p45"/>
          <p:cNvPicPr preferRelativeResize="0"/>
          <p:nvPr/>
        </p:nvPicPr>
        <p:blipFill>
          <a:blip r:embed="rId3">
            <a:alphaModFix/>
          </a:blip>
          <a:stretch>
            <a:fillRect/>
          </a:stretch>
        </p:blipFill>
        <p:spPr>
          <a:xfrm>
            <a:off x="216007" y="1152475"/>
            <a:ext cx="8385341" cy="399102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283"/>
        <p:cNvGrpSpPr/>
        <p:nvPr/>
      </p:nvGrpSpPr>
      <p:grpSpPr>
        <a:xfrm>
          <a:off x="0" y="0"/>
          <a:ext cx="0" cy="0"/>
          <a:chOff x="0" y="0"/>
          <a:chExt cx="0" cy="0"/>
        </a:xfrm>
      </p:grpSpPr>
      <p:sp>
        <p:nvSpPr>
          <p:cNvPr id="284" name="Google Shape;284;p46"/>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s" sz="2900" cap="none" dirty="0">
                <a:solidFill>
                  <a:schemeClr val="accent3"/>
                </a:solidFill>
                <a:latin typeface="Bodoni MT Black" panose="02070A03080606020203" pitchFamily="18" charset="0"/>
              </a:rPr>
              <a:t>8.3. NOT NULL</a:t>
            </a:r>
            <a:endParaRPr sz="2900" cap="none" dirty="0">
              <a:solidFill>
                <a:schemeClr val="accent3"/>
              </a:solidFill>
              <a:latin typeface="Bodoni MT Black" panose="02070A03080606020203" pitchFamily="18" charset="0"/>
            </a:endParaRPr>
          </a:p>
        </p:txBody>
      </p:sp>
      <p:sp>
        <p:nvSpPr>
          <p:cNvPr id="285" name="Google Shape;285;p4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2400" dirty="0"/>
              <a:t>Esta restricción asociada a una columna significa que no puede tener valores nulos, es decir, que obligatoriamente ha de tener un valor</a:t>
            </a:r>
            <a:endParaRPr sz="2400" dirty="0"/>
          </a:p>
        </p:txBody>
      </p:sp>
      <p:pic>
        <p:nvPicPr>
          <p:cNvPr id="286" name="Google Shape;286;p46"/>
          <p:cNvPicPr preferRelativeResize="0"/>
          <p:nvPr/>
        </p:nvPicPr>
        <p:blipFill>
          <a:blip r:embed="rId3">
            <a:alphaModFix/>
          </a:blip>
          <a:stretch>
            <a:fillRect/>
          </a:stretch>
        </p:blipFill>
        <p:spPr>
          <a:xfrm>
            <a:off x="0" y="2376968"/>
            <a:ext cx="9143999" cy="125276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290"/>
        <p:cNvGrpSpPr/>
        <p:nvPr/>
      </p:nvGrpSpPr>
      <p:grpSpPr>
        <a:xfrm>
          <a:off x="0" y="0"/>
          <a:ext cx="0" cy="0"/>
          <a:chOff x="0" y="0"/>
          <a:chExt cx="0" cy="0"/>
        </a:xfrm>
      </p:grpSpPr>
      <p:sp>
        <p:nvSpPr>
          <p:cNvPr id="291" name="Google Shape;291;p47"/>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s" sz="2900" cap="none" dirty="0">
                <a:solidFill>
                  <a:schemeClr val="accent3"/>
                </a:solidFill>
                <a:latin typeface="Bodoni MT Black" panose="02070A03080606020203" pitchFamily="18" charset="0"/>
              </a:rPr>
              <a:t>8.4. DEFAULT</a:t>
            </a:r>
            <a:endParaRPr sz="2900" cap="none" dirty="0">
              <a:solidFill>
                <a:schemeClr val="accent3"/>
              </a:solidFill>
              <a:latin typeface="Bodoni MT Black" panose="02070A03080606020203" pitchFamily="18" charset="0"/>
            </a:endParaRPr>
          </a:p>
        </p:txBody>
      </p:sp>
      <p:sp>
        <p:nvSpPr>
          <p:cNvPr id="292" name="Google Shape;292;p4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2400" dirty="0"/>
              <a:t>En el momento de crear una tabla podemos asignar valores por defecto a las columnas</a:t>
            </a:r>
            <a:endParaRPr sz="2400" dirty="0"/>
          </a:p>
        </p:txBody>
      </p:sp>
      <p:pic>
        <p:nvPicPr>
          <p:cNvPr id="293" name="Google Shape;293;p47"/>
          <p:cNvPicPr preferRelativeResize="0"/>
          <p:nvPr/>
        </p:nvPicPr>
        <p:blipFill>
          <a:blip r:embed="rId3">
            <a:alphaModFix/>
          </a:blip>
          <a:stretch>
            <a:fillRect/>
          </a:stretch>
        </p:blipFill>
        <p:spPr>
          <a:xfrm>
            <a:off x="631317" y="2678621"/>
            <a:ext cx="8200983" cy="68181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297"/>
        <p:cNvGrpSpPr/>
        <p:nvPr/>
      </p:nvGrpSpPr>
      <p:grpSpPr>
        <a:xfrm>
          <a:off x="0" y="0"/>
          <a:ext cx="0" cy="0"/>
          <a:chOff x="0" y="0"/>
          <a:chExt cx="0" cy="0"/>
        </a:xfrm>
      </p:grpSpPr>
      <p:sp>
        <p:nvSpPr>
          <p:cNvPr id="298" name="Google Shape;298;p48"/>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s" sz="2900" cap="none" dirty="0">
                <a:solidFill>
                  <a:schemeClr val="accent3"/>
                </a:solidFill>
                <a:latin typeface="Bodoni MT Black" panose="02070A03080606020203" pitchFamily="18" charset="0"/>
              </a:rPr>
              <a:t>8.5 CHECK</a:t>
            </a:r>
            <a:endParaRPr sz="2900" cap="none" dirty="0">
              <a:solidFill>
                <a:schemeClr val="accent3"/>
              </a:solidFill>
              <a:latin typeface="Bodoni MT Black" panose="02070A03080606020203" pitchFamily="18" charset="0"/>
            </a:endParaRPr>
          </a:p>
        </p:txBody>
      </p:sp>
      <p:sp>
        <p:nvSpPr>
          <p:cNvPr id="299" name="Google Shape;299;p48"/>
          <p:cNvSpPr txBox="1">
            <a:spLocks noGrp="1"/>
          </p:cNvSpPr>
          <p:nvPr>
            <p:ph type="body" idx="1"/>
          </p:nvPr>
        </p:nvSpPr>
        <p:spPr>
          <a:xfrm>
            <a:off x="311700" y="1152475"/>
            <a:ext cx="3756208"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s" sz="2000" dirty="0"/>
              <a:t>Algunas tablas requieren valores limitados dentro de un rango o el cumplimiento de ciertas condiciones</a:t>
            </a:r>
            <a:endParaRPr sz="2000" dirty="0"/>
          </a:p>
        </p:txBody>
      </p:sp>
      <p:pic>
        <p:nvPicPr>
          <p:cNvPr id="300" name="Google Shape;300;p48"/>
          <p:cNvPicPr preferRelativeResize="0"/>
          <p:nvPr/>
        </p:nvPicPr>
        <p:blipFill rotWithShape="1">
          <a:blip r:embed="rId3">
            <a:alphaModFix/>
          </a:blip>
          <a:srcRect t="1" r="67426" b="44872"/>
          <a:stretch/>
        </p:blipFill>
        <p:spPr>
          <a:xfrm>
            <a:off x="226135" y="2716527"/>
            <a:ext cx="3626215" cy="267391"/>
          </a:xfrm>
          <a:prstGeom prst="rect">
            <a:avLst/>
          </a:prstGeom>
          <a:noFill/>
          <a:ln>
            <a:noFill/>
          </a:ln>
        </p:spPr>
      </p:pic>
      <p:pic>
        <p:nvPicPr>
          <p:cNvPr id="3" name="Imagen 2">
            <a:extLst>
              <a:ext uri="{FF2B5EF4-FFF2-40B4-BE49-F238E27FC236}">
                <a16:creationId xmlns:a16="http://schemas.microsoft.com/office/drawing/2014/main" id="{406E4348-F58A-7025-175D-B66C91C39130}"/>
              </a:ext>
            </a:extLst>
          </p:cNvPr>
          <p:cNvPicPr>
            <a:picLocks noChangeAspect="1"/>
          </p:cNvPicPr>
          <p:nvPr/>
        </p:nvPicPr>
        <p:blipFill>
          <a:blip r:embed="rId4"/>
          <a:stretch>
            <a:fillRect/>
          </a:stretch>
        </p:blipFill>
        <p:spPr>
          <a:xfrm>
            <a:off x="4506485" y="445025"/>
            <a:ext cx="4411380" cy="4402747"/>
          </a:xfrm>
          <a:prstGeom prst="rect">
            <a:avLst/>
          </a:prstGeom>
        </p:spPr>
      </p:pic>
      <p:pic>
        <p:nvPicPr>
          <p:cNvPr id="4" name="Google Shape;300;p48">
            <a:extLst>
              <a:ext uri="{FF2B5EF4-FFF2-40B4-BE49-F238E27FC236}">
                <a16:creationId xmlns:a16="http://schemas.microsoft.com/office/drawing/2014/main" id="{683ADDCC-64FD-90B4-DC46-77154729B037}"/>
              </a:ext>
            </a:extLst>
          </p:cNvPr>
          <p:cNvPicPr preferRelativeResize="0"/>
          <p:nvPr/>
        </p:nvPicPr>
        <p:blipFill rotWithShape="1">
          <a:blip r:embed="rId3">
            <a:alphaModFix/>
          </a:blip>
          <a:srcRect l="68037" b="-18072"/>
          <a:stretch/>
        </p:blipFill>
        <p:spPr>
          <a:xfrm>
            <a:off x="534719" y="3418325"/>
            <a:ext cx="3317631" cy="572700"/>
          </a:xfrm>
          <a:prstGeom prst="rect">
            <a:avLst/>
          </a:prstGeom>
          <a:noFill/>
          <a:ln>
            <a:noFill/>
          </a:ln>
        </p:spPr>
      </p:pic>
      <p:pic>
        <p:nvPicPr>
          <p:cNvPr id="5" name="Google Shape;300;p48">
            <a:extLst>
              <a:ext uri="{FF2B5EF4-FFF2-40B4-BE49-F238E27FC236}">
                <a16:creationId xmlns:a16="http://schemas.microsoft.com/office/drawing/2014/main" id="{AC4F3C69-6727-67FC-BD20-C378B768B7BD}"/>
              </a:ext>
            </a:extLst>
          </p:cNvPr>
          <p:cNvPicPr preferRelativeResize="0"/>
          <p:nvPr/>
        </p:nvPicPr>
        <p:blipFill rotWithShape="1">
          <a:blip r:embed="rId3">
            <a:alphaModFix/>
          </a:blip>
          <a:srcRect l="32348" t="1" r="31464" b="44872"/>
          <a:stretch/>
        </p:blipFill>
        <p:spPr>
          <a:xfrm>
            <a:off x="96142" y="3067426"/>
            <a:ext cx="3756208" cy="26739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304"/>
        <p:cNvGrpSpPr/>
        <p:nvPr/>
      </p:nvGrpSpPr>
      <p:grpSpPr>
        <a:xfrm>
          <a:off x="0" y="0"/>
          <a:ext cx="0" cy="0"/>
          <a:chOff x="0" y="0"/>
          <a:chExt cx="0" cy="0"/>
        </a:xfrm>
      </p:grpSpPr>
      <p:sp>
        <p:nvSpPr>
          <p:cNvPr id="305" name="Google Shape;305;p49"/>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s" sz="2900" cap="none" dirty="0">
                <a:solidFill>
                  <a:schemeClr val="accent3"/>
                </a:solidFill>
                <a:latin typeface="Bodoni MT Black" panose="02070A03080606020203" pitchFamily="18" charset="0"/>
              </a:rPr>
              <a:t>8.6 UNIQUE</a:t>
            </a:r>
            <a:endParaRPr sz="2900" cap="none" dirty="0">
              <a:solidFill>
                <a:schemeClr val="accent3"/>
              </a:solidFill>
              <a:latin typeface="Bodoni MT Black" panose="02070A03080606020203" pitchFamily="18" charset="0"/>
            </a:endParaRPr>
          </a:p>
        </p:txBody>
      </p:sp>
      <p:sp>
        <p:nvSpPr>
          <p:cNvPr id="306" name="Google Shape;306;p4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000" dirty="0"/>
              <a:t>Evita valores repetidos en la misma columna. Puede contener una o varias columnas. </a:t>
            </a:r>
            <a:r>
              <a:rPr lang="es" sz="2000" b="1" dirty="0"/>
              <a:t>Similar a PRIMARY KEY pero admite valores NULL</a:t>
            </a:r>
          </a:p>
          <a:p>
            <a:pPr marL="0" lvl="0" indent="0" algn="l" rtl="0">
              <a:spcBef>
                <a:spcPts val="0"/>
              </a:spcBef>
              <a:spcAft>
                <a:spcPts val="0"/>
              </a:spcAft>
              <a:buNone/>
            </a:pPr>
            <a:endParaRPr sz="2000" dirty="0"/>
          </a:p>
          <a:p>
            <a:pPr marL="0" lvl="0" indent="0" algn="l" rtl="0">
              <a:spcBef>
                <a:spcPts val="1600"/>
              </a:spcBef>
              <a:spcAft>
                <a:spcPts val="0"/>
              </a:spcAft>
              <a:buNone/>
            </a:pPr>
            <a:r>
              <a:rPr lang="es" sz="2000" dirty="0"/>
              <a:t>CREATE TABLE tabla (</a:t>
            </a:r>
            <a:endParaRPr sz="2000" dirty="0"/>
          </a:p>
          <a:p>
            <a:pPr marL="0" lvl="0" indent="0" algn="l" rtl="0">
              <a:spcBef>
                <a:spcPts val="1600"/>
              </a:spcBef>
              <a:spcAft>
                <a:spcPts val="0"/>
              </a:spcAft>
              <a:buNone/>
            </a:pPr>
            <a:r>
              <a:rPr lang="es" sz="2000" dirty="0"/>
              <a:t>columna1	tipo_dato	PRIMARY KEY,</a:t>
            </a:r>
            <a:endParaRPr sz="2000" dirty="0"/>
          </a:p>
          <a:p>
            <a:pPr marL="0" lvl="0" indent="0" algn="l" rtl="0">
              <a:spcBef>
                <a:spcPts val="1600"/>
              </a:spcBef>
              <a:spcAft>
                <a:spcPts val="0"/>
              </a:spcAft>
              <a:buNone/>
            </a:pPr>
            <a:r>
              <a:rPr lang="es" sz="2000" dirty="0"/>
              <a:t>columna2	tipo_dato	</a:t>
            </a:r>
            <a:r>
              <a:rPr lang="es" sz="2000" b="1" dirty="0">
                <a:solidFill>
                  <a:srgbClr val="FF0000"/>
                </a:solidFill>
              </a:rPr>
              <a:t>UNIQUE</a:t>
            </a:r>
            <a:endParaRPr sz="2000" b="1" dirty="0">
              <a:solidFill>
                <a:srgbClr val="FF0000"/>
              </a:solidFill>
            </a:endParaRPr>
          </a:p>
          <a:p>
            <a:pPr marL="0" lvl="0" indent="0" algn="l" rtl="0">
              <a:spcBef>
                <a:spcPts val="1600"/>
              </a:spcBef>
              <a:spcAft>
                <a:spcPts val="1600"/>
              </a:spcAft>
              <a:buNone/>
            </a:pPr>
            <a:r>
              <a:rPr lang="es" sz="2000" dirty="0"/>
              <a:t>);</a:t>
            </a:r>
            <a:endParaRPr sz="2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310"/>
        <p:cNvGrpSpPr/>
        <p:nvPr/>
      </p:nvGrpSpPr>
      <p:grpSpPr>
        <a:xfrm>
          <a:off x="0" y="0"/>
          <a:ext cx="0" cy="0"/>
          <a:chOff x="0" y="0"/>
          <a:chExt cx="0" cy="0"/>
        </a:xfrm>
      </p:grpSpPr>
      <p:sp>
        <p:nvSpPr>
          <p:cNvPr id="311" name="Google Shape;311;p50"/>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s" sz="2900" cap="none" dirty="0">
                <a:solidFill>
                  <a:schemeClr val="accent3"/>
                </a:solidFill>
                <a:latin typeface="Bodoni MT Black" panose="02070A03080606020203" pitchFamily="18" charset="0"/>
              </a:rPr>
              <a:t>9. Índices, secuencias y vistas</a:t>
            </a:r>
            <a:endParaRPr sz="2900" cap="none" dirty="0">
              <a:solidFill>
                <a:schemeClr val="accent3"/>
              </a:solidFill>
              <a:latin typeface="Bodoni MT Black" panose="02070A03080606020203" pitchFamily="18" charset="0"/>
            </a:endParaRPr>
          </a:p>
        </p:txBody>
      </p:sp>
      <p:sp>
        <p:nvSpPr>
          <p:cNvPr id="312" name="Google Shape;312;p5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2400" i="1" u="sng" dirty="0"/>
              <a:t>Índice</a:t>
            </a:r>
            <a:r>
              <a:rPr lang="es" u="sng" dirty="0"/>
              <a:t>:</a:t>
            </a:r>
            <a:endParaRPr u="sng" dirty="0"/>
          </a:p>
          <a:p>
            <a:pPr marL="0" lvl="0" indent="0" algn="just" rtl="0">
              <a:spcBef>
                <a:spcPts val="1600"/>
              </a:spcBef>
              <a:spcAft>
                <a:spcPts val="0"/>
              </a:spcAft>
              <a:buNone/>
            </a:pPr>
            <a:r>
              <a:rPr lang="es" dirty="0"/>
              <a:t>Un índice es una estructura de datos que mejora la velocidad de las operaciones en una tabla. Los índices pueden ser creados en una o más columnas</a:t>
            </a:r>
            <a:endParaRPr dirty="0"/>
          </a:p>
          <a:p>
            <a:pPr marL="0" lvl="0" indent="0" algn="just" rtl="0">
              <a:spcBef>
                <a:spcPts val="1600"/>
              </a:spcBef>
              <a:spcAft>
                <a:spcPts val="0"/>
              </a:spcAft>
              <a:buNone/>
            </a:pPr>
            <a:r>
              <a:rPr lang="es" dirty="0"/>
              <a:t>Los usuarios no ven los índices, ya que solo se utilizan para acelerar las consultas y son utilizados por el motor de base de datos</a:t>
            </a:r>
            <a:endParaRPr dirty="0"/>
          </a:p>
          <a:p>
            <a:pPr marL="0" lvl="0" indent="0" algn="just" rtl="0">
              <a:spcBef>
                <a:spcPts val="1600"/>
              </a:spcBef>
              <a:spcAft>
                <a:spcPts val="1600"/>
              </a:spcAft>
              <a:buNone/>
            </a:pPr>
            <a:r>
              <a:rPr lang="es" dirty="0"/>
              <a:t>Las instrucciones de inserción y actualización requieren más tiempo en aquellas tablas que usan índices. Por contra, cuando hay consultas, son más rápidas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1E8168-07AE-4B9B-9543-02CA373D14A5}"/>
              </a:ext>
            </a:extLst>
          </p:cNvPr>
          <p:cNvSpPr>
            <a:spLocks noGrp="1"/>
          </p:cNvSpPr>
          <p:nvPr>
            <p:ph type="title"/>
          </p:nvPr>
        </p:nvSpPr>
        <p:spPr>
          <a:xfrm>
            <a:off x="751967" y="704669"/>
            <a:ext cx="8520600" cy="572700"/>
          </a:xfrm>
        </p:spPr>
        <p:txBody>
          <a:bodyPr>
            <a:normAutofit fontScale="90000"/>
          </a:bodyPr>
          <a:lstStyle/>
          <a:p>
            <a:r>
              <a:rPr lang="es-ES" dirty="0">
                <a:latin typeface="Bodoni MT Black" panose="02070A03080606020203" pitchFamily="18" charset="0"/>
              </a:rPr>
              <a:t>1. Introducción</a:t>
            </a:r>
          </a:p>
        </p:txBody>
      </p:sp>
      <p:sp>
        <p:nvSpPr>
          <p:cNvPr id="3" name="Marcador de texto 2">
            <a:extLst>
              <a:ext uri="{FF2B5EF4-FFF2-40B4-BE49-F238E27FC236}">
                <a16:creationId xmlns:a16="http://schemas.microsoft.com/office/drawing/2014/main" id="{2D12B7A6-E23C-4838-B162-0C387D3BB5A8}"/>
              </a:ext>
            </a:extLst>
          </p:cNvPr>
          <p:cNvSpPr>
            <a:spLocks noGrp="1"/>
          </p:cNvSpPr>
          <p:nvPr>
            <p:ph type="body" idx="1"/>
          </p:nvPr>
        </p:nvSpPr>
        <p:spPr>
          <a:xfrm>
            <a:off x="390722" y="1423408"/>
            <a:ext cx="8520600" cy="3416400"/>
          </a:xfrm>
        </p:spPr>
        <p:txBody>
          <a:bodyPr/>
          <a:lstStyle/>
          <a:p>
            <a:pPr marL="114300" indent="0">
              <a:lnSpc>
                <a:spcPct val="150000"/>
              </a:lnSpc>
              <a:buNone/>
            </a:pPr>
            <a:r>
              <a:rPr lang="es-ES" dirty="0"/>
              <a:t>Entre las </a:t>
            </a:r>
            <a:r>
              <a:rPr lang="es-ES" u="sng" dirty="0"/>
              <a:t>principales características </a:t>
            </a:r>
            <a:r>
              <a:rPr lang="es-ES" dirty="0"/>
              <a:t>del SQL podemos destacar las siguientes:</a:t>
            </a:r>
          </a:p>
          <a:p>
            <a:pPr marL="114300" indent="0">
              <a:lnSpc>
                <a:spcPct val="150000"/>
              </a:lnSpc>
              <a:buNone/>
            </a:pPr>
            <a:endParaRPr lang="es-ES" dirty="0"/>
          </a:p>
          <a:p>
            <a:pPr>
              <a:lnSpc>
                <a:spcPct val="150000"/>
              </a:lnSpc>
            </a:pPr>
            <a:r>
              <a:rPr lang="es-ES" dirty="0"/>
              <a:t>Es un lenguaje para </a:t>
            </a:r>
            <a:r>
              <a:rPr lang="es-ES" b="1" dirty="0"/>
              <a:t>todo tipo de usuarios </a:t>
            </a:r>
            <a:r>
              <a:rPr lang="es-ES" dirty="0"/>
              <a:t>(administradores, desarrolladores y usuarios normales).</a:t>
            </a:r>
          </a:p>
          <a:p>
            <a:pPr>
              <a:lnSpc>
                <a:spcPct val="150000"/>
              </a:lnSpc>
            </a:pPr>
            <a:r>
              <a:rPr lang="es-ES" dirty="0"/>
              <a:t>El usuario que emplea SQL </a:t>
            </a:r>
            <a:r>
              <a:rPr lang="es-ES" b="1" dirty="0"/>
              <a:t>especifica qué quiere</a:t>
            </a:r>
            <a:r>
              <a:rPr lang="es-ES" dirty="0"/>
              <a:t>, no dónde ni cómo.</a:t>
            </a:r>
          </a:p>
          <a:p>
            <a:pPr>
              <a:lnSpc>
                <a:spcPct val="150000"/>
              </a:lnSpc>
            </a:pPr>
            <a:r>
              <a:rPr lang="es-ES" dirty="0"/>
              <a:t>Permite hacer </a:t>
            </a:r>
            <a:r>
              <a:rPr lang="es-ES" b="1" dirty="0"/>
              <a:t>cualquier consulta </a:t>
            </a:r>
            <a:r>
              <a:rPr lang="es-ES" dirty="0"/>
              <a:t>de datos.</a:t>
            </a:r>
          </a:p>
          <a:p>
            <a:pPr>
              <a:lnSpc>
                <a:spcPct val="150000"/>
              </a:lnSpc>
            </a:pPr>
            <a:r>
              <a:rPr lang="es-ES" dirty="0"/>
              <a:t>Es posible manejarlo para consultas, actualizaciones, definición de datos y control.</a:t>
            </a:r>
          </a:p>
          <a:p>
            <a:pPr marL="114300" indent="0">
              <a:lnSpc>
                <a:spcPct val="100000"/>
              </a:lnSpc>
              <a:buNone/>
            </a:pPr>
            <a:r>
              <a:rPr lang="es-ES" dirty="0"/>
              <a:t> </a:t>
            </a:r>
          </a:p>
        </p:txBody>
      </p:sp>
    </p:spTree>
    <p:extLst>
      <p:ext uri="{BB962C8B-B14F-4D97-AF65-F5344CB8AC3E}">
        <p14:creationId xmlns:p14="http://schemas.microsoft.com/office/powerpoint/2010/main" val="37419607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316"/>
        <p:cNvGrpSpPr/>
        <p:nvPr/>
      </p:nvGrpSpPr>
      <p:grpSpPr>
        <a:xfrm>
          <a:off x="0" y="0"/>
          <a:ext cx="0" cy="0"/>
          <a:chOff x="0" y="0"/>
          <a:chExt cx="0" cy="0"/>
        </a:xfrm>
      </p:grpSpPr>
      <p:sp>
        <p:nvSpPr>
          <p:cNvPr id="317" name="Google Shape;317;p51"/>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s" sz="2900" cap="none" dirty="0">
                <a:solidFill>
                  <a:schemeClr val="accent3"/>
                </a:solidFill>
                <a:latin typeface="Bodoni MT Black" panose="02070A03080606020203" pitchFamily="18" charset="0"/>
              </a:rPr>
              <a:t>9. Índices, secuencias y vistas</a:t>
            </a:r>
            <a:endParaRPr sz="2900" cap="none" dirty="0">
              <a:solidFill>
                <a:schemeClr val="accent3"/>
              </a:solidFill>
              <a:latin typeface="Bodoni MT Black" panose="02070A03080606020203" pitchFamily="18" charset="0"/>
            </a:endParaRPr>
          </a:p>
        </p:txBody>
      </p:sp>
      <p:sp>
        <p:nvSpPr>
          <p:cNvPr id="318" name="Google Shape;318;p5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i="1" u="sng" dirty="0"/>
              <a:t>Índice</a:t>
            </a:r>
            <a:r>
              <a:rPr lang="es" u="sng" dirty="0"/>
              <a:t>:</a:t>
            </a:r>
            <a:endParaRPr u="sng" dirty="0"/>
          </a:p>
          <a:p>
            <a:pPr marL="0" lvl="0" indent="0" algn="l" rtl="0">
              <a:spcBef>
                <a:spcPts val="1600"/>
              </a:spcBef>
              <a:spcAft>
                <a:spcPts val="1600"/>
              </a:spcAft>
              <a:buNone/>
            </a:pPr>
            <a:endParaRPr dirty="0"/>
          </a:p>
        </p:txBody>
      </p:sp>
      <p:pic>
        <p:nvPicPr>
          <p:cNvPr id="319" name="Google Shape;319;p51"/>
          <p:cNvPicPr preferRelativeResize="0"/>
          <p:nvPr/>
        </p:nvPicPr>
        <p:blipFill>
          <a:blip r:embed="rId3">
            <a:alphaModFix/>
          </a:blip>
          <a:stretch>
            <a:fillRect/>
          </a:stretch>
        </p:blipFill>
        <p:spPr>
          <a:xfrm>
            <a:off x="311688" y="1715538"/>
            <a:ext cx="4867275" cy="619125"/>
          </a:xfrm>
          <a:prstGeom prst="rect">
            <a:avLst/>
          </a:prstGeom>
          <a:noFill/>
          <a:ln>
            <a:noFill/>
          </a:ln>
        </p:spPr>
      </p:pic>
      <p:pic>
        <p:nvPicPr>
          <p:cNvPr id="320" name="Google Shape;320;p51"/>
          <p:cNvPicPr preferRelativeResize="0"/>
          <p:nvPr/>
        </p:nvPicPr>
        <p:blipFill>
          <a:blip r:embed="rId4">
            <a:alphaModFix/>
          </a:blip>
          <a:stretch>
            <a:fillRect/>
          </a:stretch>
        </p:blipFill>
        <p:spPr>
          <a:xfrm>
            <a:off x="23375" y="3223117"/>
            <a:ext cx="9143999" cy="93751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324"/>
        <p:cNvGrpSpPr/>
        <p:nvPr/>
      </p:nvGrpSpPr>
      <p:grpSpPr>
        <a:xfrm>
          <a:off x="0" y="0"/>
          <a:ext cx="0" cy="0"/>
          <a:chOff x="0" y="0"/>
          <a:chExt cx="0" cy="0"/>
        </a:xfrm>
      </p:grpSpPr>
      <p:sp>
        <p:nvSpPr>
          <p:cNvPr id="325" name="Google Shape;325;p52"/>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s" sz="2900" cap="none" dirty="0">
                <a:solidFill>
                  <a:schemeClr val="accent3"/>
                </a:solidFill>
                <a:latin typeface="Bodoni MT Black" panose="02070A03080606020203" pitchFamily="18" charset="0"/>
              </a:rPr>
              <a:t>9. Índices, secuencias y vistas</a:t>
            </a:r>
            <a:endParaRPr sz="2900" cap="none" dirty="0">
              <a:solidFill>
                <a:schemeClr val="accent3"/>
              </a:solidFill>
              <a:latin typeface="Bodoni MT Black" panose="02070A03080606020203" pitchFamily="18" charset="0"/>
            </a:endParaRPr>
          </a:p>
        </p:txBody>
      </p:sp>
      <p:sp>
        <p:nvSpPr>
          <p:cNvPr id="326" name="Google Shape;326;p5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2400" i="1" u="sng" dirty="0"/>
              <a:t>Secuencias:</a:t>
            </a:r>
            <a:endParaRPr sz="2400" i="1" u="sng" dirty="0"/>
          </a:p>
          <a:p>
            <a:pPr marL="0" lvl="0" indent="0" algn="just" rtl="0">
              <a:spcBef>
                <a:spcPts val="1600"/>
              </a:spcBef>
              <a:spcAft>
                <a:spcPts val="0"/>
              </a:spcAft>
              <a:buNone/>
            </a:pPr>
            <a:r>
              <a:rPr lang="es" sz="2000" dirty="0"/>
              <a:t>Las secuencias se utilizan para generar valores únicos de forma sencilla. Ya hemos visto en una captura anterior su uso:</a:t>
            </a:r>
            <a:endParaRPr sz="2000" dirty="0"/>
          </a:p>
          <a:p>
            <a:pPr marL="0" lvl="0" indent="0" algn="just" rtl="0">
              <a:spcBef>
                <a:spcPts val="1600"/>
              </a:spcBef>
              <a:spcAft>
                <a:spcPts val="0"/>
              </a:spcAft>
              <a:buNone/>
            </a:pPr>
            <a:r>
              <a:rPr lang="es" sz="2000" b="1" dirty="0">
                <a:solidFill>
                  <a:srgbClr val="FF0000"/>
                </a:solidFill>
              </a:rPr>
              <a:t>AUTO_INCREMENT</a:t>
            </a:r>
            <a:endParaRPr sz="2000" b="1" dirty="0">
              <a:solidFill>
                <a:srgbClr val="FF0000"/>
              </a:solidFill>
            </a:endParaRPr>
          </a:p>
          <a:p>
            <a:pPr marL="0" lvl="0" indent="0" algn="just" rtl="0">
              <a:spcBef>
                <a:spcPts val="1600"/>
              </a:spcBef>
              <a:spcAft>
                <a:spcPts val="1600"/>
              </a:spcAft>
              <a:buNone/>
            </a:pPr>
            <a:r>
              <a:rPr lang="es" sz="2000" dirty="0"/>
              <a:t>Al añadir ésto a una columna, cada inserción aumentará de forma automática el valor </a:t>
            </a:r>
            <a:endParaRPr sz="2000" dirty="0"/>
          </a:p>
        </p:txBody>
      </p:sp>
      <p:sp>
        <p:nvSpPr>
          <p:cNvPr id="2" name="Rectangle 1">
            <a:extLst>
              <a:ext uri="{FF2B5EF4-FFF2-40B4-BE49-F238E27FC236}">
                <a16:creationId xmlns:a16="http://schemas.microsoft.com/office/drawing/2014/main" id="{078B2311-71E2-C461-5E5D-417613A074C7}"/>
              </a:ext>
            </a:extLst>
          </p:cNvPr>
          <p:cNvSpPr>
            <a:spLocks noChangeArrowheads="1"/>
          </p:cNvSpPr>
          <p:nvPr/>
        </p:nvSpPr>
        <p:spPr bwMode="auto">
          <a:xfrm>
            <a:off x="527537" y="3674244"/>
            <a:ext cx="8428893" cy="1309910"/>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9981" rIns="0" bIns="9998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b="0" i="0" u="none" strike="noStrike" cap="none" normalizeH="0" baseline="0" dirty="0" err="1">
                <a:ln>
                  <a:noFill/>
                </a:ln>
                <a:solidFill>
                  <a:srgbClr val="555555"/>
                </a:solidFill>
                <a:effectLst/>
                <a:latin typeface="Open Sans" panose="020B0606030504020204" pitchFamily="34" charset="0"/>
              </a:rPr>
              <a:t>To</a:t>
            </a:r>
            <a:r>
              <a:rPr kumimoji="0" lang="es-ES" altLang="es-ES" b="0" i="0" u="none" strike="noStrike" cap="none" normalizeH="0" baseline="0" dirty="0">
                <a:ln>
                  <a:noFill/>
                </a:ln>
                <a:solidFill>
                  <a:srgbClr val="555555"/>
                </a:solidFill>
                <a:effectLst/>
                <a:latin typeface="Open Sans" panose="020B0606030504020204" pitchFamily="34" charset="0"/>
              </a:rPr>
              <a:t> </a:t>
            </a:r>
            <a:r>
              <a:rPr kumimoji="0" lang="es-ES" altLang="es-ES" b="0" i="0" u="none" strike="noStrike" cap="none" normalizeH="0" baseline="0" dirty="0" err="1">
                <a:ln>
                  <a:noFill/>
                </a:ln>
                <a:solidFill>
                  <a:srgbClr val="555555"/>
                </a:solidFill>
                <a:effectLst/>
                <a:latin typeface="Open Sans" panose="020B0606030504020204" pitchFamily="34" charset="0"/>
              </a:rPr>
              <a:t>start</a:t>
            </a:r>
            <a:r>
              <a:rPr kumimoji="0" lang="es-ES" altLang="es-ES" b="0" i="0" u="none" strike="noStrike" cap="none" normalizeH="0" baseline="0" dirty="0">
                <a:ln>
                  <a:noFill/>
                </a:ln>
                <a:solidFill>
                  <a:srgbClr val="555555"/>
                </a:solidFill>
                <a:effectLst/>
                <a:latin typeface="Open Sans" panose="020B0606030504020204" pitchFamily="34" charset="0"/>
              </a:rPr>
              <a:t> </a:t>
            </a:r>
            <a:r>
              <a:rPr kumimoji="0" lang="es-ES" altLang="es-ES" b="0" i="0" u="none" strike="noStrike" cap="none" normalizeH="0" baseline="0" dirty="0" err="1">
                <a:ln>
                  <a:noFill/>
                </a:ln>
                <a:solidFill>
                  <a:srgbClr val="555555"/>
                </a:solidFill>
                <a:effectLst/>
                <a:latin typeface="Open Sans" panose="020B0606030504020204" pitchFamily="34" charset="0"/>
              </a:rPr>
              <a:t>with</a:t>
            </a:r>
            <a:r>
              <a:rPr kumimoji="0" lang="es-ES" altLang="es-ES" b="0" i="0" u="none" strike="noStrike" cap="none" normalizeH="0" baseline="0" dirty="0">
                <a:ln>
                  <a:noFill/>
                </a:ln>
                <a:solidFill>
                  <a:srgbClr val="555555"/>
                </a:solidFill>
                <a:effectLst/>
                <a:latin typeface="Open Sans" panose="020B0606030504020204" pitchFamily="34" charset="0"/>
              </a:rPr>
              <a:t> </a:t>
            </a:r>
            <a:r>
              <a:rPr kumimoji="0" lang="es-ES" altLang="es-ES" b="0" i="0" u="none" strike="noStrike" cap="none" normalizeH="0" baseline="0" dirty="0" err="1">
                <a:ln>
                  <a:noFill/>
                </a:ln>
                <a:solidFill>
                  <a:srgbClr val="555555"/>
                </a:solidFill>
                <a:effectLst/>
                <a:latin typeface="Open Sans" panose="020B0606030504020204" pitchFamily="34" charset="0"/>
              </a:rPr>
              <a:t>an</a:t>
            </a:r>
            <a:r>
              <a:rPr kumimoji="0" lang="es-ES" altLang="es-ES" b="0" i="0" u="none" strike="noStrike" cap="none" normalizeH="0" baseline="0" dirty="0">
                <a:ln>
                  <a:noFill/>
                </a:ln>
                <a:solidFill>
                  <a:srgbClr val="555555"/>
                </a:solidFill>
                <a:effectLst/>
                <a:latin typeface="Open Sans" panose="020B0606030504020204" pitchFamily="34" charset="0"/>
              </a:rPr>
              <a:t> </a:t>
            </a:r>
            <a:r>
              <a:rPr kumimoji="0" lang="es-ES" altLang="es-E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AUTO_INCREMENT</a:t>
            </a:r>
            <a:r>
              <a:rPr kumimoji="0" lang="es-ES" altLang="es-ES" b="0" i="0" u="none" strike="noStrike" cap="none" normalizeH="0" baseline="0" dirty="0">
                <a:ln>
                  <a:noFill/>
                </a:ln>
                <a:solidFill>
                  <a:srgbClr val="555555"/>
                </a:solidFill>
                <a:effectLst/>
                <a:latin typeface="Open Sans" panose="020B0606030504020204" pitchFamily="34" charset="0"/>
              </a:rPr>
              <a:t> </a:t>
            </a:r>
            <a:r>
              <a:rPr kumimoji="0" lang="es-ES" altLang="es-ES" b="0" i="0" u="none" strike="noStrike" cap="none" normalizeH="0" baseline="0" dirty="0" err="1">
                <a:ln>
                  <a:noFill/>
                </a:ln>
                <a:solidFill>
                  <a:srgbClr val="555555"/>
                </a:solidFill>
                <a:effectLst/>
                <a:latin typeface="Open Sans" panose="020B0606030504020204" pitchFamily="34" charset="0"/>
              </a:rPr>
              <a:t>value</a:t>
            </a:r>
            <a:r>
              <a:rPr kumimoji="0" lang="es-ES" altLang="es-ES" b="0" i="0" u="none" strike="noStrike" cap="none" normalizeH="0" baseline="0" dirty="0">
                <a:ln>
                  <a:noFill/>
                </a:ln>
                <a:solidFill>
                  <a:srgbClr val="555555"/>
                </a:solidFill>
                <a:effectLst/>
                <a:latin typeface="Open Sans" panose="020B0606030504020204" pitchFamily="34" charset="0"/>
              </a:rPr>
              <a:t> </a:t>
            </a:r>
            <a:r>
              <a:rPr kumimoji="0" lang="es-ES" altLang="es-ES" b="0" i="0" u="none" strike="noStrike" cap="none" normalizeH="0" baseline="0" dirty="0" err="1">
                <a:ln>
                  <a:noFill/>
                </a:ln>
                <a:solidFill>
                  <a:srgbClr val="555555"/>
                </a:solidFill>
                <a:effectLst/>
                <a:latin typeface="Open Sans" panose="020B0606030504020204" pitchFamily="34" charset="0"/>
              </a:rPr>
              <a:t>other</a:t>
            </a:r>
            <a:r>
              <a:rPr kumimoji="0" lang="es-ES" altLang="es-ES" b="0" i="0" u="none" strike="noStrike" cap="none" normalizeH="0" baseline="0" dirty="0">
                <a:ln>
                  <a:noFill/>
                </a:ln>
                <a:solidFill>
                  <a:srgbClr val="555555"/>
                </a:solidFill>
                <a:effectLst/>
                <a:latin typeface="Open Sans" panose="020B0606030504020204" pitchFamily="34" charset="0"/>
              </a:rPr>
              <a:t> </a:t>
            </a:r>
            <a:r>
              <a:rPr kumimoji="0" lang="es-ES" altLang="es-ES" b="0" i="0" u="none" strike="noStrike" cap="none" normalizeH="0" baseline="0" dirty="0" err="1">
                <a:ln>
                  <a:noFill/>
                </a:ln>
                <a:solidFill>
                  <a:srgbClr val="555555"/>
                </a:solidFill>
                <a:effectLst/>
                <a:latin typeface="Open Sans" panose="020B0606030504020204" pitchFamily="34" charset="0"/>
              </a:rPr>
              <a:t>than</a:t>
            </a:r>
            <a:r>
              <a:rPr kumimoji="0" lang="es-ES" altLang="es-ES" b="0" i="0" u="none" strike="noStrike" cap="none" normalizeH="0" baseline="0" dirty="0">
                <a:ln>
                  <a:noFill/>
                </a:ln>
                <a:solidFill>
                  <a:srgbClr val="555555"/>
                </a:solidFill>
                <a:effectLst/>
                <a:latin typeface="Open Sans" panose="020B0606030504020204" pitchFamily="34" charset="0"/>
              </a:rPr>
              <a:t> 1, set </a:t>
            </a:r>
            <a:r>
              <a:rPr kumimoji="0" lang="es-ES" altLang="es-ES" b="0" i="0" u="none" strike="noStrike" cap="none" normalizeH="0" baseline="0" dirty="0" err="1">
                <a:ln>
                  <a:noFill/>
                </a:ln>
                <a:solidFill>
                  <a:srgbClr val="555555"/>
                </a:solidFill>
                <a:effectLst/>
                <a:latin typeface="Open Sans" panose="020B0606030504020204" pitchFamily="34" charset="0"/>
              </a:rPr>
              <a:t>that</a:t>
            </a:r>
            <a:r>
              <a:rPr kumimoji="0" lang="es-ES" altLang="es-ES" b="0" i="0" u="none" strike="noStrike" cap="none" normalizeH="0" baseline="0" dirty="0">
                <a:ln>
                  <a:noFill/>
                </a:ln>
                <a:solidFill>
                  <a:srgbClr val="555555"/>
                </a:solidFill>
                <a:effectLst/>
                <a:latin typeface="Open Sans" panose="020B0606030504020204" pitchFamily="34" charset="0"/>
              </a:rPr>
              <a:t> </a:t>
            </a:r>
            <a:r>
              <a:rPr kumimoji="0" lang="es-ES" altLang="es-ES" b="0" i="0" u="none" strike="noStrike" cap="none" normalizeH="0" baseline="0" dirty="0" err="1">
                <a:ln>
                  <a:noFill/>
                </a:ln>
                <a:solidFill>
                  <a:srgbClr val="555555"/>
                </a:solidFill>
                <a:effectLst/>
                <a:latin typeface="Open Sans" panose="020B0606030504020204" pitchFamily="34" charset="0"/>
              </a:rPr>
              <a:t>value</a:t>
            </a:r>
            <a:r>
              <a:rPr kumimoji="0" lang="es-ES" altLang="es-ES" b="0" i="0" u="none" strike="noStrike" cap="none" normalizeH="0" baseline="0" dirty="0">
                <a:ln>
                  <a:noFill/>
                </a:ln>
                <a:solidFill>
                  <a:srgbClr val="555555"/>
                </a:solidFill>
                <a:effectLst/>
                <a:latin typeface="Open Sans" panose="020B0606030504020204" pitchFamily="34" charset="0"/>
              </a:rPr>
              <a:t> </a:t>
            </a:r>
            <a:r>
              <a:rPr kumimoji="0" lang="es-ES" altLang="es-ES" b="0" i="0" u="none" strike="noStrike" cap="none" normalizeH="0" baseline="0" dirty="0" err="1">
                <a:ln>
                  <a:noFill/>
                </a:ln>
                <a:solidFill>
                  <a:srgbClr val="555555"/>
                </a:solidFill>
                <a:effectLst/>
                <a:latin typeface="Open Sans" panose="020B0606030504020204" pitchFamily="34" charset="0"/>
              </a:rPr>
              <a:t>with</a:t>
            </a:r>
            <a:r>
              <a:rPr kumimoji="0" lang="es-ES" altLang="es-ES" b="0" i="0" u="none" strike="noStrike" cap="none" normalizeH="0" baseline="0" dirty="0">
                <a:ln>
                  <a:noFill/>
                </a:ln>
                <a:solidFill>
                  <a:srgbClr val="555555"/>
                </a:solidFill>
                <a:effectLst/>
                <a:latin typeface="Open Sans" panose="020B0606030504020204" pitchFamily="34" charset="0"/>
              </a:rPr>
              <a:t> </a:t>
            </a:r>
            <a:r>
              <a:rPr kumimoji="0" lang="es-ES" altLang="es-ES"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3" tooltip="13.1.20 CREATE TABLE Statement"/>
              </a:rPr>
              <a:t>CREATE TABLE</a:t>
            </a:r>
            <a:r>
              <a:rPr kumimoji="0" lang="es-ES" altLang="es-ES" b="0" i="0" u="none" strike="noStrike" cap="none" normalizeH="0" baseline="0" dirty="0">
                <a:ln>
                  <a:noFill/>
                </a:ln>
                <a:solidFill>
                  <a:srgbClr val="555555"/>
                </a:solidFill>
                <a:effectLst/>
                <a:latin typeface="Open Sans" panose="020B0606030504020204" pitchFamily="34" charset="0"/>
              </a:rPr>
              <a:t> </a:t>
            </a:r>
            <a:r>
              <a:rPr kumimoji="0" lang="es-ES" altLang="es-ES" b="0" i="0" u="none" strike="noStrike" cap="none" normalizeH="0" baseline="0" dirty="0" err="1">
                <a:ln>
                  <a:noFill/>
                </a:ln>
                <a:solidFill>
                  <a:srgbClr val="555555"/>
                </a:solidFill>
                <a:effectLst/>
                <a:latin typeface="Open Sans" panose="020B0606030504020204" pitchFamily="34" charset="0"/>
              </a:rPr>
              <a:t>or</a:t>
            </a:r>
            <a:r>
              <a:rPr kumimoji="0" lang="es-ES" altLang="es-ES" b="0" i="0" u="none" strike="noStrike" cap="none" normalizeH="0" baseline="0" dirty="0">
                <a:ln>
                  <a:noFill/>
                </a:ln>
                <a:solidFill>
                  <a:srgbClr val="555555"/>
                </a:solidFill>
                <a:effectLst/>
                <a:latin typeface="Open Sans" panose="020B0606030504020204" pitchFamily="34" charset="0"/>
              </a:rPr>
              <a:t> </a:t>
            </a:r>
            <a:r>
              <a:rPr kumimoji="0" lang="es-ES" altLang="es-ES" b="0" i="0" u="sng" strike="noStrike" cap="none" normalizeH="0" baseline="0" dirty="0">
                <a:ln>
                  <a:noFill/>
                </a:ln>
                <a:solidFill>
                  <a:srgbClr val="000000"/>
                </a:solidFill>
                <a:effectLst/>
                <a:latin typeface="Courier New" panose="02070309020205020404" pitchFamily="49" charset="0"/>
                <a:cs typeface="Courier New" panose="02070309020205020404" pitchFamily="49" charset="0"/>
                <a:hlinkClick r:id="rId4" tooltip="13.1.9 ALTER TABLE Statement"/>
              </a:rPr>
              <a:t>ALTER TABLE</a:t>
            </a:r>
            <a:r>
              <a:rPr kumimoji="0" lang="es-ES" altLang="es-ES" b="0" i="0" u="none" strike="noStrike" cap="none" normalizeH="0" baseline="0" dirty="0">
                <a:ln>
                  <a:noFill/>
                </a:ln>
                <a:solidFill>
                  <a:srgbClr val="555555"/>
                </a:solidFill>
                <a:effectLst/>
                <a:latin typeface="Open Sans" panose="020B0606030504020204" pitchFamily="34" charset="0"/>
              </a:rPr>
              <a:t>, </a:t>
            </a:r>
            <a:r>
              <a:rPr kumimoji="0" lang="es-ES" altLang="es-ES" b="0" i="0" u="none" strike="noStrike" cap="none" normalizeH="0" baseline="0" dirty="0" err="1">
                <a:ln>
                  <a:noFill/>
                </a:ln>
                <a:solidFill>
                  <a:srgbClr val="555555"/>
                </a:solidFill>
                <a:effectLst/>
                <a:latin typeface="Open Sans" panose="020B0606030504020204" pitchFamily="34" charset="0"/>
              </a:rPr>
              <a:t>like</a:t>
            </a:r>
            <a:r>
              <a:rPr kumimoji="0" lang="es-ES" altLang="es-ES" b="0" i="0" u="none" strike="noStrike" cap="none" normalizeH="0" baseline="0" dirty="0">
                <a:ln>
                  <a:noFill/>
                </a:ln>
                <a:solidFill>
                  <a:srgbClr val="555555"/>
                </a:solidFill>
                <a:effectLst/>
                <a:latin typeface="Open Sans" panose="020B0606030504020204" pitchFamily="34" charset="0"/>
              </a:rPr>
              <a:t> </a:t>
            </a:r>
            <a:r>
              <a:rPr kumimoji="0" lang="es-ES" altLang="es-ES" b="0" i="0" u="none" strike="noStrike" cap="none" normalizeH="0" baseline="0" dirty="0" err="1">
                <a:ln>
                  <a:noFill/>
                </a:ln>
                <a:solidFill>
                  <a:srgbClr val="555555"/>
                </a:solidFill>
                <a:effectLst/>
                <a:latin typeface="Open Sans" panose="020B0606030504020204" pitchFamily="34" charset="0"/>
              </a:rPr>
              <a:t>this</a:t>
            </a:r>
            <a:r>
              <a:rPr kumimoji="0" lang="es-ES" altLang="es-ES" b="0" i="0" u="none" strike="noStrike" cap="none" normalizeH="0" baseline="0" dirty="0">
                <a:ln>
                  <a:noFill/>
                </a:ln>
                <a:solidFill>
                  <a:srgbClr val="555555"/>
                </a:solidFill>
                <a:effectLst/>
                <a:latin typeface="Open Sans" panose="020B0606030504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b="0" i="0" u="none" strike="noStrike" cap="none" normalizeH="0" baseline="0" dirty="0" err="1">
                <a:ln>
                  <a:noFill/>
                </a:ln>
                <a:solidFill>
                  <a:srgbClr val="A67F59"/>
                </a:solidFill>
                <a:effectLst/>
                <a:latin typeface="Liberation Mono"/>
              </a:rPr>
              <a:t>mysql</a:t>
            </a:r>
            <a:r>
              <a:rPr kumimoji="0" lang="es-ES" altLang="es-ES" b="0" i="0" u="none" strike="noStrike" cap="none" normalizeH="0" baseline="0" dirty="0">
                <a:ln>
                  <a:noFill/>
                </a:ln>
                <a:solidFill>
                  <a:srgbClr val="A67F59"/>
                </a:solidFill>
                <a:effectLst/>
                <a:latin typeface="Liberation Mono"/>
              </a:rPr>
              <a:t>&gt;</a:t>
            </a:r>
            <a:r>
              <a:rPr kumimoji="0" lang="es-ES" altLang="es-ES" b="0" i="0" u="none" strike="noStrike" cap="none" normalizeH="0" baseline="0" dirty="0">
                <a:ln>
                  <a:noFill/>
                </a:ln>
                <a:solidFill>
                  <a:srgbClr val="000000"/>
                </a:solidFill>
                <a:effectLst/>
                <a:latin typeface="Liberation Mono"/>
              </a:rPr>
              <a:t> </a:t>
            </a:r>
            <a:r>
              <a:rPr kumimoji="0" lang="es-ES" altLang="es-ES" b="0" i="0" u="none" strike="noStrike" cap="none" normalizeH="0" baseline="0" dirty="0">
                <a:ln>
                  <a:noFill/>
                </a:ln>
                <a:solidFill>
                  <a:srgbClr val="0077AA"/>
                </a:solidFill>
                <a:effectLst/>
                <a:latin typeface="Liberation Mono"/>
              </a:rPr>
              <a:t>ALTER</a:t>
            </a:r>
            <a:r>
              <a:rPr kumimoji="0" lang="es-ES" altLang="es-ES" b="0" i="0" u="none" strike="noStrike" cap="none" normalizeH="0" baseline="0" dirty="0">
                <a:ln>
                  <a:noFill/>
                </a:ln>
                <a:solidFill>
                  <a:srgbClr val="000000"/>
                </a:solidFill>
                <a:effectLst/>
                <a:latin typeface="Liberation Mono"/>
              </a:rPr>
              <a:t> </a:t>
            </a:r>
            <a:r>
              <a:rPr kumimoji="0" lang="es-ES" altLang="es-ES" b="0" i="0" u="none" strike="noStrike" cap="none" normalizeH="0" baseline="0" dirty="0">
                <a:ln>
                  <a:noFill/>
                </a:ln>
                <a:solidFill>
                  <a:srgbClr val="0077AA"/>
                </a:solidFill>
                <a:effectLst/>
                <a:latin typeface="Liberation Mono"/>
              </a:rPr>
              <a:t>TABLE</a:t>
            </a:r>
            <a:r>
              <a:rPr kumimoji="0" lang="es-ES" altLang="es-ES" b="0" i="0" u="none" strike="noStrike" cap="none" normalizeH="0" baseline="0" dirty="0">
                <a:ln>
                  <a:noFill/>
                </a:ln>
                <a:solidFill>
                  <a:srgbClr val="000000"/>
                </a:solidFill>
                <a:effectLst/>
                <a:latin typeface="Liberation Mono"/>
              </a:rPr>
              <a:t> </a:t>
            </a:r>
            <a:r>
              <a:rPr kumimoji="0" lang="es-ES" altLang="es-ES" b="0" i="0" u="none" strike="noStrike" cap="none" normalizeH="0" baseline="0" dirty="0" err="1">
                <a:ln>
                  <a:noFill/>
                </a:ln>
                <a:solidFill>
                  <a:srgbClr val="000000"/>
                </a:solidFill>
                <a:effectLst/>
                <a:latin typeface="Liberation Mono"/>
              </a:rPr>
              <a:t>tbl</a:t>
            </a:r>
            <a:r>
              <a:rPr kumimoji="0" lang="es-ES" altLang="es-ES" b="0" i="0" u="none" strike="noStrike" cap="none" normalizeH="0" baseline="0" dirty="0">
                <a:ln>
                  <a:noFill/>
                </a:ln>
                <a:solidFill>
                  <a:srgbClr val="000000"/>
                </a:solidFill>
                <a:effectLst/>
                <a:latin typeface="Liberation Mono"/>
              </a:rPr>
              <a:t> </a:t>
            </a:r>
            <a:r>
              <a:rPr kumimoji="0" lang="es-ES" altLang="es-ES" b="0" i="0" u="none" strike="noStrike" cap="none" normalizeH="0" baseline="0" dirty="0">
                <a:ln>
                  <a:noFill/>
                </a:ln>
                <a:solidFill>
                  <a:srgbClr val="0077AA"/>
                </a:solidFill>
                <a:effectLst/>
                <a:latin typeface="Liberation Mono"/>
              </a:rPr>
              <a:t>AUTO_INCREMENT</a:t>
            </a:r>
            <a:r>
              <a:rPr kumimoji="0" lang="es-ES" altLang="es-ES" b="0" i="0" u="none" strike="noStrike" cap="none" normalizeH="0" baseline="0" dirty="0">
                <a:ln>
                  <a:noFill/>
                </a:ln>
                <a:solidFill>
                  <a:srgbClr val="000000"/>
                </a:solidFill>
                <a:effectLst/>
                <a:latin typeface="Liberation Mono"/>
              </a:rPr>
              <a:t> </a:t>
            </a:r>
            <a:r>
              <a:rPr kumimoji="0" lang="es-ES" altLang="es-ES" b="0" i="0" u="none" strike="noStrike" cap="none" normalizeH="0" baseline="0" dirty="0">
                <a:ln>
                  <a:noFill/>
                </a:ln>
                <a:solidFill>
                  <a:srgbClr val="A67F59"/>
                </a:solidFill>
                <a:effectLst/>
                <a:latin typeface="Liberation Mono"/>
              </a:rPr>
              <a:t>=</a:t>
            </a:r>
            <a:r>
              <a:rPr kumimoji="0" lang="es-ES" altLang="es-ES" b="0" i="0" u="none" strike="noStrike" cap="none" normalizeH="0" baseline="0" dirty="0">
                <a:ln>
                  <a:noFill/>
                </a:ln>
                <a:solidFill>
                  <a:srgbClr val="000000"/>
                </a:solidFill>
                <a:effectLst/>
                <a:latin typeface="Liberation Mono"/>
              </a:rPr>
              <a:t> </a:t>
            </a:r>
            <a:r>
              <a:rPr kumimoji="0" lang="es-ES" altLang="es-ES" b="0" i="0" u="none" strike="noStrike" cap="none" normalizeH="0" baseline="0" dirty="0">
                <a:ln>
                  <a:noFill/>
                </a:ln>
                <a:solidFill>
                  <a:srgbClr val="990055"/>
                </a:solidFill>
                <a:effectLst/>
                <a:latin typeface="Liberation Mono"/>
              </a:rPr>
              <a:t>100</a:t>
            </a:r>
            <a:r>
              <a:rPr kumimoji="0" lang="es-ES" altLang="es-ES" b="0" i="0" u="none" strike="noStrike" cap="none" normalizeH="0" baseline="0" dirty="0">
                <a:ln>
                  <a:noFill/>
                </a:ln>
                <a:solidFill>
                  <a:srgbClr val="999999"/>
                </a:solidFill>
                <a:effectLst/>
                <a:latin typeface="Liberation Mono"/>
              </a:rPr>
              <a:t>;</a:t>
            </a:r>
            <a:endParaRPr kumimoji="0" lang="es-ES" altLang="es-ES"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330"/>
        <p:cNvGrpSpPr/>
        <p:nvPr/>
      </p:nvGrpSpPr>
      <p:grpSpPr>
        <a:xfrm>
          <a:off x="0" y="0"/>
          <a:ext cx="0" cy="0"/>
          <a:chOff x="0" y="0"/>
          <a:chExt cx="0" cy="0"/>
        </a:xfrm>
      </p:grpSpPr>
      <p:sp>
        <p:nvSpPr>
          <p:cNvPr id="331" name="Google Shape;331;p53"/>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s" sz="2900" cap="none" dirty="0">
                <a:solidFill>
                  <a:schemeClr val="accent3"/>
                </a:solidFill>
                <a:latin typeface="Bodoni MT Black" panose="02070A03080606020203" pitchFamily="18" charset="0"/>
              </a:rPr>
              <a:t>9. Índices, secuencias y vistas</a:t>
            </a:r>
            <a:endParaRPr sz="2900" cap="none" dirty="0">
              <a:solidFill>
                <a:schemeClr val="accent3"/>
              </a:solidFill>
              <a:latin typeface="Bodoni MT Black" panose="02070A03080606020203" pitchFamily="18" charset="0"/>
            </a:endParaRPr>
          </a:p>
        </p:txBody>
      </p:sp>
      <p:sp>
        <p:nvSpPr>
          <p:cNvPr id="332" name="Google Shape;332;p5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2400" u="sng" dirty="0"/>
              <a:t>Vistas</a:t>
            </a:r>
            <a:r>
              <a:rPr lang="es" sz="2000" u="sng" dirty="0"/>
              <a:t>:</a:t>
            </a:r>
            <a:endParaRPr sz="2000" u="sng" dirty="0"/>
          </a:p>
          <a:p>
            <a:pPr marL="0" lvl="0" indent="0" algn="just" rtl="0">
              <a:spcBef>
                <a:spcPts val="1600"/>
              </a:spcBef>
              <a:spcAft>
                <a:spcPts val="0"/>
              </a:spcAft>
              <a:buNone/>
            </a:pPr>
            <a:r>
              <a:rPr lang="es" sz="2000" dirty="0"/>
              <a:t>A veces para obtener datos se necesita de consultas complejas y esa consulta puede que sea repetida muchas más veces. Para ello, se construye una vista y las siguientes veces se hace la petición sobre la vista. La sintaxis es la siguiente (la veremos en detalle en temas siguientes)</a:t>
            </a:r>
            <a:endParaRPr sz="2000" dirty="0"/>
          </a:p>
          <a:p>
            <a:pPr marL="0" lvl="0" indent="0" algn="just" rtl="0">
              <a:spcBef>
                <a:spcPts val="1600"/>
              </a:spcBef>
              <a:spcAft>
                <a:spcPts val="1600"/>
              </a:spcAft>
              <a:buNone/>
            </a:pPr>
            <a:r>
              <a:rPr lang="es" sz="2000" dirty="0">
                <a:solidFill>
                  <a:srgbClr val="FF0000"/>
                </a:solidFill>
              </a:rPr>
              <a:t>CREATE</a:t>
            </a:r>
            <a:r>
              <a:rPr lang="es" sz="2000" dirty="0"/>
              <a:t> OR REPLACE </a:t>
            </a:r>
            <a:r>
              <a:rPr lang="es" sz="2000" dirty="0">
                <a:solidFill>
                  <a:srgbClr val="FF0000"/>
                </a:solidFill>
              </a:rPr>
              <a:t>VIEW AS</a:t>
            </a:r>
            <a:r>
              <a:rPr lang="es" sz="2000" dirty="0"/>
              <a:t> [</a:t>
            </a:r>
            <a:r>
              <a:rPr lang="es" sz="2000" dirty="0">
                <a:solidFill>
                  <a:srgbClr val="FF0000"/>
                </a:solidFill>
              </a:rPr>
              <a:t>consulta</a:t>
            </a:r>
            <a:r>
              <a:rPr lang="es" sz="2000" dirty="0"/>
              <a:t>]</a:t>
            </a:r>
            <a:endParaRPr sz="2000" dirty="0"/>
          </a:p>
        </p:txBody>
      </p:sp>
      <p:sp>
        <p:nvSpPr>
          <p:cNvPr id="3" name="CuadroTexto 2">
            <a:extLst>
              <a:ext uri="{FF2B5EF4-FFF2-40B4-BE49-F238E27FC236}">
                <a16:creationId xmlns:a16="http://schemas.microsoft.com/office/drawing/2014/main" id="{D43A6700-D1CD-FE18-0745-0095E299F9E8}"/>
              </a:ext>
            </a:extLst>
          </p:cNvPr>
          <p:cNvSpPr txBox="1"/>
          <p:nvPr/>
        </p:nvSpPr>
        <p:spPr>
          <a:xfrm>
            <a:off x="4572000" y="3637728"/>
            <a:ext cx="4572000" cy="1200329"/>
          </a:xfrm>
          <a:prstGeom prst="rect">
            <a:avLst/>
          </a:prstGeom>
          <a:noFill/>
        </p:spPr>
        <p:txBody>
          <a:bodyPr wrap="square">
            <a:spAutoFit/>
          </a:bodyPr>
          <a:lstStyle/>
          <a:p>
            <a:r>
              <a:rPr lang="en-US" b="0" i="0" dirty="0">
                <a:solidFill>
                  <a:srgbClr val="0000CD"/>
                </a:solidFill>
                <a:effectLst/>
                <a:latin typeface="Consolas" panose="020B0609020204030204" pitchFamily="49" charset="0"/>
              </a:rPr>
              <a:t>CREATE</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VIEW</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view_name</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AS</a:t>
            </a:r>
            <a:br>
              <a:rPr lang="en-US" dirty="0"/>
            </a:br>
            <a:r>
              <a:rPr lang="en-US" b="0" i="0" dirty="0">
                <a:solidFill>
                  <a:srgbClr val="0000CD"/>
                </a:solidFill>
                <a:effectLst/>
                <a:latin typeface="Consolas" panose="020B0609020204030204" pitchFamily="49" charset="0"/>
              </a:rPr>
              <a:t>SELECT</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column1</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column2</a:t>
            </a:r>
            <a:r>
              <a:rPr lang="en-US" b="0" i="0" dirty="0">
                <a:solidFill>
                  <a:srgbClr val="000000"/>
                </a:solidFill>
                <a:effectLst/>
                <a:latin typeface="Consolas" panose="020B0609020204030204" pitchFamily="49" charset="0"/>
              </a:rPr>
              <a:t>, ...</a:t>
            </a:r>
            <a:br>
              <a:rPr lang="en-US" dirty="0"/>
            </a:br>
            <a:r>
              <a:rPr lang="en-US" b="0" i="0" dirty="0">
                <a:solidFill>
                  <a:srgbClr val="0000CD"/>
                </a:solidFill>
                <a:effectLst/>
                <a:latin typeface="Consolas" panose="020B0609020204030204" pitchFamily="49" charset="0"/>
              </a:rPr>
              <a:t>FROM</a:t>
            </a:r>
            <a:r>
              <a:rPr lang="en-US" b="0" i="0" dirty="0">
                <a:solidFill>
                  <a:srgbClr val="000000"/>
                </a:solidFill>
                <a:effectLst/>
                <a:latin typeface="Consolas" panose="020B0609020204030204" pitchFamily="49" charset="0"/>
              </a:rPr>
              <a:t> </a:t>
            </a:r>
            <a:r>
              <a:rPr lang="en-US" b="0" i="1" dirty="0" err="1">
                <a:solidFill>
                  <a:srgbClr val="000000"/>
                </a:solidFill>
                <a:effectLst/>
                <a:latin typeface="Consolas" panose="020B0609020204030204" pitchFamily="49" charset="0"/>
              </a:rPr>
              <a:t>table_name</a:t>
            </a:r>
            <a:br>
              <a:rPr lang="en-US" dirty="0"/>
            </a:br>
            <a:r>
              <a:rPr lang="en-US" b="0" i="0" dirty="0">
                <a:solidFill>
                  <a:srgbClr val="0000CD"/>
                </a:solidFill>
                <a:effectLst/>
                <a:latin typeface="Consolas" panose="020B0609020204030204" pitchFamily="49" charset="0"/>
              </a:rPr>
              <a:t>WHERE</a:t>
            </a:r>
            <a:r>
              <a:rPr lang="en-US" b="0" i="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condition</a:t>
            </a:r>
            <a:r>
              <a:rPr lang="en-US" b="0" i="0" dirty="0">
                <a:solidFill>
                  <a:srgbClr val="000000"/>
                </a:solidFill>
                <a:effectLst/>
                <a:latin typeface="Consolas" panose="020B0609020204030204" pitchFamily="49" charset="0"/>
              </a:rPr>
              <a:t>;</a:t>
            </a:r>
            <a:endParaRPr lang="es-E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330"/>
        <p:cNvGrpSpPr/>
        <p:nvPr/>
      </p:nvGrpSpPr>
      <p:grpSpPr>
        <a:xfrm>
          <a:off x="0" y="0"/>
          <a:ext cx="0" cy="0"/>
          <a:chOff x="0" y="0"/>
          <a:chExt cx="0" cy="0"/>
        </a:xfrm>
      </p:grpSpPr>
      <p:sp>
        <p:nvSpPr>
          <p:cNvPr id="331" name="Google Shape;331;p53"/>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s" sz="2900" cap="none" dirty="0">
                <a:solidFill>
                  <a:schemeClr val="accent3"/>
                </a:solidFill>
                <a:latin typeface="Bodoni MT Black" panose="02070A03080606020203" pitchFamily="18" charset="0"/>
              </a:rPr>
              <a:t>9. Índices, secuencias y vistas</a:t>
            </a:r>
            <a:endParaRPr sz="2900" cap="none" dirty="0">
              <a:solidFill>
                <a:schemeClr val="accent3"/>
              </a:solidFill>
              <a:latin typeface="Bodoni MT Black" panose="02070A03080606020203" pitchFamily="18" charset="0"/>
            </a:endParaRPr>
          </a:p>
        </p:txBody>
      </p:sp>
      <p:sp>
        <p:nvSpPr>
          <p:cNvPr id="332" name="Google Shape;332;p53"/>
          <p:cNvSpPr txBox="1">
            <a:spLocks noGrp="1"/>
          </p:cNvSpPr>
          <p:nvPr>
            <p:ph type="body" idx="1"/>
          </p:nvPr>
        </p:nvSpPr>
        <p:spPr>
          <a:xfrm>
            <a:off x="217915" y="1596343"/>
            <a:ext cx="3381069"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 sz="2400" b="1" dirty="0"/>
              <a:t>Vistas</a:t>
            </a:r>
            <a:r>
              <a:rPr lang="es" sz="2000" b="1" dirty="0"/>
              <a:t>: </a:t>
            </a:r>
            <a:r>
              <a:rPr lang="es" sz="2000" dirty="0"/>
              <a:t>si</a:t>
            </a:r>
            <a:r>
              <a:rPr lang="es" sz="2000" b="1" dirty="0"/>
              <a:t> </a:t>
            </a:r>
            <a:r>
              <a:rPr lang="es" sz="2000" dirty="0"/>
              <a:t>guardo la consulta en una vista, puedo usarla cuantas veces quiera, los datos cambian pero la consulta no, por tanto cada vez que se ejecute nos devolverá resultados diferentes en función de las modificaciones que haya habido en los datos.</a:t>
            </a:r>
            <a:endParaRPr sz="2000" dirty="0"/>
          </a:p>
        </p:txBody>
      </p:sp>
      <p:pic>
        <p:nvPicPr>
          <p:cNvPr id="6146" name="Picture 2" descr="CREATE VIEW SQL: Modifying views in SQL Server">
            <a:extLst>
              <a:ext uri="{FF2B5EF4-FFF2-40B4-BE49-F238E27FC236}">
                <a16:creationId xmlns:a16="http://schemas.microsoft.com/office/drawing/2014/main" id="{494046A4-1EE7-7434-58C9-71EC2597B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2681" y="1312985"/>
            <a:ext cx="5049619" cy="321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84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1E8168-07AE-4B9B-9543-02CA373D14A5}"/>
              </a:ext>
            </a:extLst>
          </p:cNvPr>
          <p:cNvSpPr>
            <a:spLocks noGrp="1"/>
          </p:cNvSpPr>
          <p:nvPr>
            <p:ph type="title"/>
          </p:nvPr>
        </p:nvSpPr>
        <p:spPr>
          <a:xfrm>
            <a:off x="623400" y="659513"/>
            <a:ext cx="8520600" cy="572700"/>
          </a:xfrm>
        </p:spPr>
        <p:txBody>
          <a:bodyPr>
            <a:normAutofit fontScale="90000"/>
          </a:bodyPr>
          <a:lstStyle/>
          <a:p>
            <a:r>
              <a:rPr lang="es-ES" dirty="0">
                <a:latin typeface="Bodoni MT Black" panose="02070A03080606020203" pitchFamily="18" charset="0"/>
              </a:rPr>
              <a:t>1. Introducción</a:t>
            </a:r>
          </a:p>
        </p:txBody>
      </p:sp>
      <p:sp>
        <p:nvSpPr>
          <p:cNvPr id="3" name="Marcador de texto 2">
            <a:extLst>
              <a:ext uri="{FF2B5EF4-FFF2-40B4-BE49-F238E27FC236}">
                <a16:creationId xmlns:a16="http://schemas.microsoft.com/office/drawing/2014/main" id="{2D12B7A6-E23C-4838-B162-0C387D3BB5A8}"/>
              </a:ext>
            </a:extLst>
          </p:cNvPr>
          <p:cNvSpPr>
            <a:spLocks noGrp="1"/>
          </p:cNvSpPr>
          <p:nvPr>
            <p:ph type="body" idx="1"/>
          </p:nvPr>
        </p:nvSpPr>
        <p:spPr>
          <a:xfrm>
            <a:off x="311700" y="1536297"/>
            <a:ext cx="8520600" cy="3416400"/>
          </a:xfrm>
        </p:spPr>
        <p:txBody>
          <a:bodyPr/>
          <a:lstStyle/>
          <a:p>
            <a:pPr marL="114300" indent="0" algn="just">
              <a:buNone/>
            </a:pPr>
            <a:r>
              <a:rPr lang="es-ES" dirty="0"/>
              <a:t>La Figura muestra cómo funciona SQL en una arquitectura cliente/servidor. Por un lado, se dispone de una máquina servidora con una base de datos que contiene datos importantes para el negocio. Por otro lado, tenemos una máquina cliente con un usuario que está ejecutando una aplicación que necesita acceder a los datos allí almacenados.</a:t>
            </a:r>
          </a:p>
          <a:p>
            <a:pPr marL="114300" indent="0" algn="just">
              <a:buNone/>
            </a:pPr>
            <a:endParaRPr lang="es-ES" dirty="0"/>
          </a:p>
          <a:p>
            <a:pPr marL="114300" indent="0" algn="just">
              <a:buNone/>
            </a:pPr>
            <a:r>
              <a:rPr lang="es-ES" dirty="0"/>
              <a:t>La aplicación realiza una petición</a:t>
            </a:r>
          </a:p>
          <a:p>
            <a:pPr marL="114300" indent="0" algn="just">
              <a:buNone/>
            </a:pPr>
            <a:r>
              <a:rPr lang="es-ES" dirty="0"/>
              <a:t>al sistema gestor de base de datos, </a:t>
            </a:r>
          </a:p>
          <a:p>
            <a:pPr marL="114300" indent="0" algn="just">
              <a:buNone/>
            </a:pPr>
            <a:r>
              <a:rPr lang="es-ES" dirty="0"/>
              <a:t>este la procesa y envía los datos a la</a:t>
            </a:r>
          </a:p>
          <a:p>
            <a:pPr marL="114300" indent="0" algn="just">
              <a:buNone/>
            </a:pPr>
            <a:r>
              <a:rPr lang="es-ES" dirty="0"/>
              <a:t>aplicación que los solicitó.</a:t>
            </a:r>
          </a:p>
        </p:txBody>
      </p:sp>
      <p:pic>
        <p:nvPicPr>
          <p:cNvPr id="7" name="Imagen 6">
            <a:extLst>
              <a:ext uri="{FF2B5EF4-FFF2-40B4-BE49-F238E27FC236}">
                <a16:creationId xmlns:a16="http://schemas.microsoft.com/office/drawing/2014/main" id="{26457B9A-E823-4232-B830-844BAB8365CB}"/>
              </a:ext>
            </a:extLst>
          </p:cNvPr>
          <p:cNvPicPr>
            <a:picLocks noChangeAspect="1"/>
          </p:cNvPicPr>
          <p:nvPr/>
        </p:nvPicPr>
        <p:blipFill rotWithShape="1">
          <a:blip r:embed="rId2"/>
          <a:srcRect l="9651" t="19772" r="33140" b="20399"/>
          <a:stretch/>
        </p:blipFill>
        <p:spPr>
          <a:xfrm>
            <a:off x="4118795" y="2522384"/>
            <a:ext cx="4133383" cy="2430313"/>
          </a:xfrm>
          <a:prstGeom prst="rect">
            <a:avLst/>
          </a:prstGeom>
        </p:spPr>
      </p:pic>
    </p:spTree>
    <p:extLst>
      <p:ext uri="{BB962C8B-B14F-4D97-AF65-F5344CB8AC3E}">
        <p14:creationId xmlns:p14="http://schemas.microsoft.com/office/powerpoint/2010/main" val="208975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D12B7A6-E23C-4838-B162-0C387D3BB5A8}"/>
              </a:ext>
            </a:extLst>
          </p:cNvPr>
          <p:cNvSpPr>
            <a:spLocks noGrp="1"/>
          </p:cNvSpPr>
          <p:nvPr>
            <p:ph type="body" idx="1"/>
          </p:nvPr>
        </p:nvSpPr>
        <p:spPr>
          <a:xfrm>
            <a:off x="208541" y="145249"/>
            <a:ext cx="8520600" cy="4853002"/>
          </a:xfrm>
        </p:spPr>
        <p:txBody>
          <a:bodyPr/>
          <a:lstStyle/>
          <a:p>
            <a:pPr marL="114300" indent="0" algn="just">
              <a:lnSpc>
                <a:spcPct val="100000"/>
              </a:lnSpc>
              <a:buNone/>
            </a:pPr>
            <a:r>
              <a:rPr lang="es-ES" sz="2000" b="1" i="1" dirty="0"/>
              <a:t>Un poco de historia…</a:t>
            </a:r>
          </a:p>
          <a:p>
            <a:pPr marL="114300" indent="0" algn="just">
              <a:lnSpc>
                <a:spcPct val="100000"/>
              </a:lnSpc>
              <a:buNone/>
            </a:pPr>
            <a:endParaRPr lang="es-ES" sz="1600" b="1" i="1" dirty="0"/>
          </a:p>
          <a:p>
            <a:pPr marL="114300" indent="0" algn="just">
              <a:lnSpc>
                <a:spcPct val="100000"/>
              </a:lnSpc>
              <a:buNone/>
            </a:pPr>
            <a:r>
              <a:rPr lang="es-ES" sz="1600" dirty="0"/>
              <a:t>El lenguaje SQL fue desarrollado sobre un prototipo de gestor de bases de datos relacionales denominado SYSTEM R y diseñado por IBM a mediados de los años setenta. Incluía lenguajes de consultas, entre ellos </a:t>
            </a:r>
            <a:r>
              <a:rPr lang="es-ES" sz="1600" b="1" dirty="0"/>
              <a:t>SEQUEL </a:t>
            </a:r>
            <a:r>
              <a:rPr lang="es-ES" sz="1600" dirty="0"/>
              <a:t>(</a:t>
            </a:r>
            <a:r>
              <a:rPr lang="es-ES" sz="1600" i="1" dirty="0" err="1"/>
              <a:t>Structured</a:t>
            </a:r>
            <a:r>
              <a:rPr lang="es-ES" sz="1600" i="1" dirty="0"/>
              <a:t> English </a:t>
            </a:r>
            <a:r>
              <a:rPr lang="es-ES" sz="1600" i="1" dirty="0" err="1"/>
              <a:t>Query</a:t>
            </a:r>
            <a:r>
              <a:rPr lang="es-ES" sz="1600" i="1" dirty="0"/>
              <a:t> </a:t>
            </a:r>
            <a:r>
              <a:rPr lang="es-ES" sz="1600" i="1" dirty="0" err="1"/>
              <a:t>Language</a:t>
            </a:r>
            <a:r>
              <a:rPr lang="es-ES" sz="1600" dirty="0"/>
              <a:t>). Más tarde se renombró como SQL.</a:t>
            </a:r>
          </a:p>
          <a:p>
            <a:pPr marL="114300" indent="0" algn="just">
              <a:lnSpc>
                <a:spcPct val="100000"/>
              </a:lnSpc>
              <a:buNone/>
            </a:pPr>
            <a:endParaRPr lang="es-ES" sz="1600" dirty="0"/>
          </a:p>
          <a:p>
            <a:pPr marL="114300" indent="0" algn="just">
              <a:lnSpc>
                <a:spcPct val="100000"/>
              </a:lnSpc>
              <a:buNone/>
            </a:pPr>
            <a:r>
              <a:rPr lang="es-ES" sz="1600" dirty="0"/>
              <a:t>En 1979 Oracle </a:t>
            </a:r>
            <a:r>
              <a:rPr lang="es-ES" sz="1600" dirty="0" err="1"/>
              <a:t>Corporation</a:t>
            </a:r>
            <a:r>
              <a:rPr lang="es-ES" sz="1600" dirty="0"/>
              <a:t> presentó la primera implementación comercial de SQL, que estuvo disponible antes que otros productos de IBM. Por su parte, IBM desarrolló productos herederos del prototipo SYSTEM R, como DB2 y SQL/DS.</a:t>
            </a:r>
          </a:p>
          <a:p>
            <a:pPr marL="114300" indent="0" algn="just">
              <a:lnSpc>
                <a:spcPct val="100000"/>
              </a:lnSpc>
              <a:buNone/>
            </a:pPr>
            <a:endParaRPr lang="es-ES" sz="1600" dirty="0"/>
          </a:p>
          <a:p>
            <a:pPr marL="114300" indent="0" algn="just">
              <a:lnSpc>
                <a:spcPct val="100000"/>
              </a:lnSpc>
              <a:buNone/>
            </a:pPr>
            <a:r>
              <a:rPr lang="es-ES" sz="1600" dirty="0"/>
              <a:t>El instituto </a:t>
            </a:r>
            <a:r>
              <a:rPr lang="es-ES" sz="1600" b="1" dirty="0"/>
              <a:t>ANSI </a:t>
            </a:r>
            <a:r>
              <a:rPr lang="es-ES" sz="1600" dirty="0"/>
              <a:t>(</a:t>
            </a:r>
            <a:r>
              <a:rPr lang="es-ES" sz="1600" i="1" dirty="0"/>
              <a:t>American </a:t>
            </a:r>
            <a:r>
              <a:rPr lang="es-ES" sz="1600" i="1" dirty="0" err="1"/>
              <a:t>National</a:t>
            </a:r>
            <a:r>
              <a:rPr lang="es-ES" sz="1600" i="1" dirty="0"/>
              <a:t> Standard </a:t>
            </a:r>
            <a:r>
              <a:rPr lang="es-ES" sz="1600" i="1" dirty="0" err="1"/>
              <a:t>Institute</a:t>
            </a:r>
            <a:r>
              <a:rPr lang="es-ES" sz="1600" dirty="0"/>
              <a:t>) adoptó el lenguaje SQL como estándar para la gestión de bases de datos relacionales en octubre de 1986. En 1987 lo adopta </a:t>
            </a:r>
            <a:r>
              <a:rPr lang="es-ES" sz="1600" b="1" dirty="0"/>
              <a:t>ISO </a:t>
            </a:r>
            <a:r>
              <a:rPr lang="es-ES" sz="1600" dirty="0"/>
              <a:t>(</a:t>
            </a:r>
            <a:r>
              <a:rPr lang="es-ES" sz="1600" i="1" dirty="0"/>
              <a:t>International </a:t>
            </a:r>
            <a:r>
              <a:rPr lang="es-ES" sz="1600" i="1" dirty="0" err="1"/>
              <a:t>Standardization</a:t>
            </a:r>
            <a:r>
              <a:rPr lang="es-ES" sz="1600" i="1" dirty="0"/>
              <a:t> </a:t>
            </a:r>
            <a:r>
              <a:rPr lang="es-ES" sz="1600" i="1" dirty="0" err="1"/>
              <a:t>Organization</a:t>
            </a:r>
            <a:r>
              <a:rPr lang="es-ES" sz="1600" dirty="0"/>
              <a:t>).</a:t>
            </a:r>
          </a:p>
          <a:p>
            <a:pPr marL="114300" indent="0" algn="just">
              <a:lnSpc>
                <a:spcPct val="100000"/>
              </a:lnSpc>
              <a:buNone/>
            </a:pPr>
            <a:endParaRPr lang="es-ES" sz="1600" dirty="0"/>
          </a:p>
          <a:p>
            <a:pPr marL="114300" indent="0" algn="just">
              <a:lnSpc>
                <a:spcPct val="100000"/>
              </a:lnSpc>
              <a:buNone/>
            </a:pPr>
            <a:r>
              <a:rPr lang="es-ES" sz="1600" dirty="0"/>
              <a:t>En 1989 el estándar </a:t>
            </a:r>
            <a:r>
              <a:rPr lang="es-ES" sz="1600" b="1" dirty="0"/>
              <a:t>ANSI/ISO, </a:t>
            </a:r>
            <a:r>
              <a:rPr lang="es-ES" sz="1600" dirty="0"/>
              <a:t>revisado y ampliado, se llamó </a:t>
            </a:r>
            <a:r>
              <a:rPr lang="es-ES" sz="1600" b="1" dirty="0"/>
              <a:t>SQL-89 </a:t>
            </a:r>
            <a:r>
              <a:rPr lang="es-ES" sz="1600" dirty="0"/>
              <a:t>o estándar </a:t>
            </a:r>
            <a:r>
              <a:rPr lang="es-ES" sz="1600" b="1" dirty="0"/>
              <a:t>SQL1. </a:t>
            </a:r>
            <a:r>
              <a:rPr lang="es-ES" sz="1600" dirty="0"/>
              <a:t>Tres años más tarde se aprueba el estándar </a:t>
            </a:r>
            <a:r>
              <a:rPr lang="es-ES" sz="1600" b="1" dirty="0"/>
              <a:t>ANSI SQL2 </a:t>
            </a:r>
            <a:r>
              <a:rPr lang="es-ES" sz="1600" dirty="0"/>
              <a:t>o </a:t>
            </a:r>
            <a:r>
              <a:rPr lang="es-ES" sz="1600" b="1" dirty="0"/>
              <a:t>SQL-92. </a:t>
            </a:r>
            <a:r>
              <a:rPr lang="es-ES" sz="1600" dirty="0"/>
              <a:t>En 1999 se aprueba el estándar </a:t>
            </a:r>
            <a:r>
              <a:rPr lang="es-ES" sz="1600" b="1" dirty="0"/>
              <a:t>SQL:1999 </a:t>
            </a:r>
            <a:r>
              <a:rPr lang="es-ES" sz="1600" dirty="0"/>
              <a:t>que introduce mejoras con respecto al anterior. </a:t>
            </a:r>
            <a:r>
              <a:rPr lang="es-ES" sz="1600" b="1" dirty="0"/>
              <a:t>SQL:2003 </a:t>
            </a:r>
            <a:r>
              <a:rPr lang="es-ES" sz="1600" dirty="0"/>
              <a:t>es el actual estándar. Revisa todos los apartados de SQL:1999 y añade uno nuevo, el apartado 14: </a:t>
            </a:r>
            <a:r>
              <a:rPr lang="es-ES" sz="1600" b="1" dirty="0"/>
              <a:t>SQL/XML.</a:t>
            </a:r>
            <a:endParaRPr lang="es-ES" sz="1600" dirty="0"/>
          </a:p>
        </p:txBody>
      </p:sp>
    </p:spTree>
    <p:extLst>
      <p:ext uri="{BB962C8B-B14F-4D97-AF65-F5344CB8AC3E}">
        <p14:creationId xmlns:p14="http://schemas.microsoft.com/office/powerpoint/2010/main" val="2226584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E15AE0A-089F-4C65-9E49-14742A2080E9}"/>
              </a:ext>
            </a:extLst>
          </p:cNvPr>
          <p:cNvSpPr>
            <a:spLocks noGrp="1"/>
          </p:cNvSpPr>
          <p:nvPr>
            <p:ph type="title"/>
          </p:nvPr>
        </p:nvSpPr>
        <p:spPr/>
        <p:txBody>
          <a:bodyPr>
            <a:normAutofit fontScale="90000"/>
          </a:bodyPr>
          <a:lstStyle/>
          <a:p>
            <a:r>
              <a:rPr lang="es-ES" dirty="0">
                <a:latin typeface="Bodoni MT Black" panose="02070A03080606020203" pitchFamily="18" charset="0"/>
              </a:rPr>
              <a:t>2. Tipos de sentencias SQL.</a:t>
            </a:r>
          </a:p>
        </p:txBody>
      </p:sp>
      <p:sp>
        <p:nvSpPr>
          <p:cNvPr id="3" name="Marcador de texto 2">
            <a:extLst>
              <a:ext uri="{FF2B5EF4-FFF2-40B4-BE49-F238E27FC236}">
                <a16:creationId xmlns:a16="http://schemas.microsoft.com/office/drawing/2014/main" id="{2D12B7A6-E23C-4838-B162-0C387D3BB5A8}"/>
              </a:ext>
            </a:extLst>
          </p:cNvPr>
          <p:cNvSpPr>
            <a:spLocks noGrp="1"/>
          </p:cNvSpPr>
          <p:nvPr>
            <p:ph type="body" idx="1"/>
          </p:nvPr>
        </p:nvSpPr>
        <p:spPr>
          <a:xfrm>
            <a:off x="311700" y="1017724"/>
            <a:ext cx="8520600" cy="2786631"/>
          </a:xfrm>
        </p:spPr>
        <p:txBody>
          <a:bodyPr/>
          <a:lstStyle/>
          <a:p>
            <a:pPr marL="114300" indent="0" algn="just">
              <a:buNone/>
            </a:pPr>
            <a:r>
              <a:rPr lang="es-ES" sz="1600" dirty="0"/>
              <a:t>El lenguaje SQL proporciona un gran repertorio de sentencias que se utilizan en variadas tareas, como consultar datos de la base de datos, crear, actualizar y eliminar objetos de la base de datos, crear, actualizar y eliminar datos de los objetos, controlar el acceso a la base de datos y a los objetos. </a:t>
            </a:r>
          </a:p>
          <a:p>
            <a:pPr marL="114300" indent="0" algn="just">
              <a:buNone/>
            </a:pPr>
            <a:endParaRPr lang="es-ES" sz="1600" dirty="0"/>
          </a:p>
          <a:p>
            <a:pPr marL="114300" indent="0" algn="just">
              <a:buNone/>
            </a:pPr>
            <a:r>
              <a:rPr lang="es-ES" sz="1600" b="1" dirty="0"/>
              <a:t>Dependiendo de las tareas, podemos clasificar las sentencias SQL en varios tipos</a:t>
            </a:r>
            <a:r>
              <a:rPr lang="es-ES" sz="1600" dirty="0"/>
              <a:t>.</a:t>
            </a:r>
          </a:p>
          <a:p>
            <a:pPr marL="114300" indent="0" algn="just">
              <a:buNone/>
            </a:pPr>
            <a:endParaRPr lang="es-ES" sz="1600" dirty="0"/>
          </a:p>
          <a:p>
            <a:pPr marL="114300" indent="0" algn="just">
              <a:buNone/>
            </a:pPr>
            <a:r>
              <a:rPr lang="es-ES" sz="1400" dirty="0"/>
              <a:t> Data </a:t>
            </a:r>
            <a:r>
              <a:rPr lang="es-ES" sz="1400" dirty="0" err="1"/>
              <a:t>Definition</a:t>
            </a:r>
            <a:r>
              <a:rPr lang="es-ES" sz="1400" dirty="0"/>
              <a:t> </a:t>
            </a:r>
            <a:r>
              <a:rPr lang="es-ES" sz="1400" dirty="0" err="1"/>
              <a:t>Language</a:t>
            </a:r>
            <a:r>
              <a:rPr lang="es-ES" sz="1400" dirty="0"/>
              <a:t>				</a:t>
            </a:r>
            <a:r>
              <a:rPr lang="es-ES" sz="1400" dirty="0" err="1"/>
              <a:t>Transaction</a:t>
            </a:r>
            <a:r>
              <a:rPr lang="es-ES" sz="1400" dirty="0"/>
              <a:t> Control </a:t>
            </a:r>
            <a:r>
              <a:rPr lang="es-ES" sz="1400" dirty="0" err="1"/>
              <a:t>Language</a:t>
            </a:r>
            <a:r>
              <a:rPr lang="es-ES" sz="1400" dirty="0"/>
              <a:t> </a:t>
            </a:r>
          </a:p>
          <a:p>
            <a:pPr marL="114300" indent="0" algn="just">
              <a:buNone/>
            </a:pPr>
            <a:endParaRPr lang="es-ES" sz="1400" dirty="0"/>
          </a:p>
          <a:p>
            <a:pPr marL="114300" indent="0" algn="just">
              <a:buNone/>
            </a:pPr>
            <a:r>
              <a:rPr lang="es-ES" sz="1400" dirty="0"/>
              <a:t>		     Data </a:t>
            </a:r>
            <a:r>
              <a:rPr lang="es-ES" sz="1400" dirty="0" err="1"/>
              <a:t>Manipulation</a:t>
            </a:r>
            <a:r>
              <a:rPr lang="es-ES" sz="1400" dirty="0"/>
              <a:t> </a:t>
            </a:r>
            <a:r>
              <a:rPr lang="es-ES" sz="1400" dirty="0" err="1"/>
              <a:t>Language</a:t>
            </a:r>
            <a:r>
              <a:rPr lang="es-ES" sz="1400" dirty="0"/>
              <a:t>				Data Control </a:t>
            </a:r>
            <a:r>
              <a:rPr lang="es-ES" sz="1400" dirty="0" err="1"/>
              <a:t>Language</a:t>
            </a:r>
            <a:endParaRPr lang="es-ES" dirty="0"/>
          </a:p>
          <a:p>
            <a:pPr marL="114300" indent="0" algn="just">
              <a:buNone/>
            </a:pPr>
            <a:r>
              <a:rPr lang="es-ES" dirty="0"/>
              <a:t> </a:t>
            </a:r>
            <a:endParaRPr lang="es-ES" sz="1600" dirty="0"/>
          </a:p>
        </p:txBody>
      </p:sp>
      <p:pic>
        <p:nvPicPr>
          <p:cNvPr id="5" name="Google Shape;68;p15">
            <a:extLst>
              <a:ext uri="{FF2B5EF4-FFF2-40B4-BE49-F238E27FC236}">
                <a16:creationId xmlns:a16="http://schemas.microsoft.com/office/drawing/2014/main" id="{EA4172C3-CDDE-4FC9-B7CA-28A92587B920}"/>
              </a:ext>
            </a:extLst>
          </p:cNvPr>
          <p:cNvPicPr preferRelativeResize="0"/>
          <p:nvPr/>
        </p:nvPicPr>
        <p:blipFill>
          <a:blip r:embed="rId2">
            <a:alphaModFix/>
          </a:blip>
          <a:stretch>
            <a:fillRect/>
          </a:stretch>
        </p:blipFill>
        <p:spPr>
          <a:xfrm>
            <a:off x="1703046" y="2982956"/>
            <a:ext cx="6018554" cy="1642797"/>
          </a:xfrm>
          <a:prstGeom prst="rect">
            <a:avLst/>
          </a:prstGeom>
          <a:noFill/>
          <a:ln>
            <a:noFill/>
          </a:ln>
        </p:spPr>
      </p:pic>
    </p:spTree>
    <p:extLst>
      <p:ext uri="{BB962C8B-B14F-4D97-AF65-F5344CB8AC3E}">
        <p14:creationId xmlns:p14="http://schemas.microsoft.com/office/powerpoint/2010/main" val="3918673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67"/>
        <p:cNvGrpSpPr/>
        <p:nvPr/>
      </p:nvGrpSpPr>
      <p:grpSpPr>
        <a:xfrm>
          <a:off x="0" y="0"/>
          <a:ext cx="0" cy="0"/>
          <a:chOff x="0" y="0"/>
          <a:chExt cx="0" cy="0"/>
        </a:xfrm>
      </p:grpSpPr>
      <p:pic>
        <p:nvPicPr>
          <p:cNvPr id="2" name="Imagen 1">
            <a:extLst>
              <a:ext uri="{FF2B5EF4-FFF2-40B4-BE49-F238E27FC236}">
                <a16:creationId xmlns:a16="http://schemas.microsoft.com/office/drawing/2014/main" id="{7CB89E75-4001-47B5-B865-69E4315B251E}"/>
              </a:ext>
            </a:extLst>
          </p:cNvPr>
          <p:cNvPicPr>
            <a:picLocks noChangeAspect="1"/>
          </p:cNvPicPr>
          <p:nvPr/>
        </p:nvPicPr>
        <p:blipFill rotWithShape="1">
          <a:blip r:embed="rId3"/>
          <a:srcRect l="22118" t="19247" r="40206" b="6749"/>
          <a:stretch/>
        </p:blipFill>
        <p:spPr>
          <a:xfrm>
            <a:off x="903110" y="169334"/>
            <a:ext cx="4504267" cy="4974166"/>
          </a:xfrm>
          <a:prstGeom prst="rect">
            <a:avLst/>
          </a:prstGeom>
        </p:spPr>
      </p:pic>
      <p:sp>
        <p:nvSpPr>
          <p:cNvPr id="3" name="CuadroTexto 2">
            <a:extLst>
              <a:ext uri="{FF2B5EF4-FFF2-40B4-BE49-F238E27FC236}">
                <a16:creationId xmlns:a16="http://schemas.microsoft.com/office/drawing/2014/main" id="{026D4302-C70E-456C-86DB-40D79F70E181}"/>
              </a:ext>
            </a:extLst>
          </p:cNvPr>
          <p:cNvSpPr txBox="1"/>
          <p:nvPr/>
        </p:nvSpPr>
        <p:spPr>
          <a:xfrm>
            <a:off x="6549956" y="4350413"/>
            <a:ext cx="2515022" cy="461665"/>
          </a:xfrm>
          <a:prstGeom prst="rect">
            <a:avLst/>
          </a:prstGeom>
          <a:noFill/>
        </p:spPr>
        <p:txBody>
          <a:bodyPr wrap="square" rtlCol="0">
            <a:spAutoFit/>
          </a:bodyPr>
          <a:lstStyle/>
          <a:p>
            <a:r>
              <a:rPr lang="es-ES" sz="1200" dirty="0">
                <a:latin typeface="Consolas" panose="020B0609020204030204" pitchFamily="49" charset="0"/>
              </a:rPr>
              <a:t>LIBRO BASES DE DATOS. </a:t>
            </a:r>
          </a:p>
          <a:p>
            <a:r>
              <a:rPr lang="es-ES" sz="1200" dirty="0">
                <a:latin typeface="Consolas" panose="020B0609020204030204" pitchFamily="49" charset="0"/>
              </a:rPr>
              <a:t>ED. GARCETA</a:t>
            </a:r>
          </a:p>
        </p:txBody>
      </p:sp>
    </p:spTree>
    <p:extLst>
      <p:ext uri="{BB962C8B-B14F-4D97-AF65-F5344CB8AC3E}">
        <p14:creationId xmlns:p14="http://schemas.microsoft.com/office/powerpoint/2010/main" val="28114480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2782</TotalTime>
  <Words>3128</Words>
  <Application>Microsoft Office PowerPoint</Application>
  <PresentationFormat>Presentación en pantalla (16:9)</PresentationFormat>
  <Paragraphs>247</Paragraphs>
  <Slides>53</Slides>
  <Notes>28</Notes>
  <HiddenSlides>0</HiddenSlides>
  <MMClips>0</MMClips>
  <ScaleCrop>false</ScaleCrop>
  <HeadingPairs>
    <vt:vector size="6" baseType="variant">
      <vt:variant>
        <vt:lpstr>Fuentes usadas</vt:lpstr>
      </vt:variant>
      <vt:variant>
        <vt:i4>14</vt:i4>
      </vt:variant>
      <vt:variant>
        <vt:lpstr>Tema</vt:lpstr>
      </vt:variant>
      <vt:variant>
        <vt:i4>1</vt:i4>
      </vt:variant>
      <vt:variant>
        <vt:lpstr>Títulos de diapositiva</vt:lpstr>
      </vt:variant>
      <vt:variant>
        <vt:i4>53</vt:i4>
      </vt:variant>
    </vt:vector>
  </HeadingPairs>
  <TitlesOfParts>
    <vt:vector size="68" baseType="lpstr">
      <vt:lpstr>Bodoni MT Black</vt:lpstr>
      <vt:lpstr>Tw Cen MT</vt:lpstr>
      <vt:lpstr>Courier New</vt:lpstr>
      <vt:lpstr>Arial</vt:lpstr>
      <vt:lpstr>Alfa Slab One</vt:lpstr>
      <vt:lpstr>Consolas</vt:lpstr>
      <vt:lpstr>Wingdings 3</vt:lpstr>
      <vt:lpstr>Wingdings</vt:lpstr>
      <vt:lpstr>Liberation Mono</vt:lpstr>
      <vt:lpstr>Forte</vt:lpstr>
      <vt:lpstr>Proxima Nova</vt:lpstr>
      <vt:lpstr>Open Sans</vt:lpstr>
      <vt:lpstr>Tw Cen MT Condensed</vt:lpstr>
      <vt:lpstr>Arabic Typesetting</vt:lpstr>
      <vt:lpstr>Integral</vt:lpstr>
      <vt:lpstr>Ud 05. diseño físico de bases de datos relacionales</vt:lpstr>
      <vt:lpstr>Índice</vt:lpstr>
      <vt:lpstr>1.Introducción</vt:lpstr>
      <vt:lpstr>1.Introducción</vt:lpstr>
      <vt:lpstr>1. Introducción</vt:lpstr>
      <vt:lpstr>1. Introducción</vt:lpstr>
      <vt:lpstr>Presentación de PowerPoint</vt:lpstr>
      <vt:lpstr>2. Tipos de sentencias SQL.</vt:lpstr>
      <vt:lpstr>Presentación de PowerPoint</vt:lpstr>
      <vt:lpstr>2. Tipos de sentencias SQL.   Componentes sintácticos de una sentencia</vt:lpstr>
      <vt:lpstr>Presentación de PowerPoint</vt:lpstr>
      <vt:lpstr>Presentación de PowerPoint</vt:lpstr>
      <vt:lpstr>Presentación de PowerPoint</vt:lpstr>
      <vt:lpstr>Presentación de PowerPoint</vt:lpstr>
      <vt:lpstr>Presentación de PowerPoint</vt:lpstr>
      <vt:lpstr>4. Lenguaje de definición de datos</vt:lpstr>
      <vt:lpstr>Presentación de PowerPoint</vt:lpstr>
      <vt:lpstr>4. Lenguaje de definición de datos</vt:lpstr>
      <vt:lpstr>4. Lenguaje de definición de datos</vt:lpstr>
      <vt:lpstr>5. Acceso a mysql por línea de comandos  </vt:lpstr>
      <vt:lpstr>5. Acceso a mysql por línea de comandos  </vt:lpstr>
      <vt:lpstr>5. Acceso a mysql por línea de comandos  </vt:lpstr>
      <vt:lpstr>Presentación de PowerPoint</vt:lpstr>
      <vt:lpstr>Presentación de PowerPoint</vt:lpstr>
      <vt:lpstr>5. SQL*Plus: El intérprete de comandos de Oracle</vt:lpstr>
      <vt:lpstr>Presentación de PowerPoint</vt:lpstr>
      <vt:lpstr>Presentación de PowerPoint</vt:lpstr>
      <vt:lpstr>Presentación de PowerPoint</vt:lpstr>
      <vt:lpstr>Presentación de PowerPoint</vt:lpstr>
      <vt:lpstr>6. Creación, modificación y eliminación de una BD</vt:lpstr>
      <vt:lpstr>6.1. Creación de una BD</vt:lpstr>
      <vt:lpstr>6.2 Modificación de bases de datos</vt:lpstr>
      <vt:lpstr>6.3 Borrado de bases de datos</vt:lpstr>
      <vt:lpstr>7.  Creación, modificación y eliminación de tablas</vt:lpstr>
      <vt:lpstr>7.1. Creación de tablas</vt:lpstr>
      <vt:lpstr>7.2. Modificación de tablas</vt:lpstr>
      <vt:lpstr>7.2. Modificación de tablas</vt:lpstr>
      <vt:lpstr>7.2. Modificación de tablas</vt:lpstr>
      <vt:lpstr>8.3. Eliminación de tablas</vt:lpstr>
      <vt:lpstr>8.4. Otros</vt:lpstr>
      <vt:lpstr>8. Implementación de restricciones</vt:lpstr>
      <vt:lpstr>8.1 Clave primaria</vt:lpstr>
      <vt:lpstr>8.2 Clave foránea</vt:lpstr>
      <vt:lpstr>8.2 Clave foránea</vt:lpstr>
      <vt:lpstr>8.3. NOT NULL</vt:lpstr>
      <vt:lpstr>8.4. DEFAULT</vt:lpstr>
      <vt:lpstr>8.5 CHECK</vt:lpstr>
      <vt:lpstr>8.6 UNIQUE</vt:lpstr>
      <vt:lpstr>9. Índices, secuencias y vistas</vt:lpstr>
      <vt:lpstr>9. Índices, secuencias y vistas</vt:lpstr>
      <vt:lpstr>9. Índices, secuencias y vistas</vt:lpstr>
      <vt:lpstr>9. Índices, secuencias y vistas</vt:lpstr>
      <vt:lpstr>9. Índices, secuencias y vistas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 06. Elaboración del diseño físico</dc:title>
  <dc:creator>BLANCA PLUMED LORENTE</dc:creator>
  <cp:lastModifiedBy>Usuario</cp:lastModifiedBy>
  <cp:revision>95</cp:revision>
  <dcterms:modified xsi:type="dcterms:W3CDTF">2022-11-15T10:09:29Z</dcterms:modified>
</cp:coreProperties>
</file>